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1138" y="48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30747" y="3"/>
            <a:ext cx="17257395" cy="10287000"/>
          </a:xfrm>
          <a:custGeom>
            <a:avLst/>
            <a:gdLst/>
            <a:ahLst/>
            <a:cxnLst/>
            <a:rect l="l" t="t" r="r" b="b"/>
            <a:pathLst>
              <a:path w="17257395" h="10287000">
                <a:moveTo>
                  <a:pt x="0" y="10286999"/>
                </a:moveTo>
                <a:lnTo>
                  <a:pt x="17257251" y="10286999"/>
                </a:lnTo>
                <a:lnTo>
                  <a:pt x="17257251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2331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31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75168" y="784450"/>
            <a:ext cx="14537663" cy="941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E9002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30747" y="5"/>
            <a:ext cx="17257395" cy="10287000"/>
          </a:xfrm>
          <a:custGeom>
            <a:avLst/>
            <a:gdLst/>
            <a:ahLst/>
            <a:cxnLst/>
            <a:rect l="l" t="t" r="r" b="b"/>
            <a:pathLst>
              <a:path w="17257395" h="10287000">
                <a:moveTo>
                  <a:pt x="0" y="10286999"/>
                </a:moveTo>
                <a:lnTo>
                  <a:pt x="17257251" y="10286999"/>
                </a:lnTo>
                <a:lnTo>
                  <a:pt x="17257251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2331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34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589758" y="2535554"/>
            <a:ext cx="6919595" cy="7056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30747" y="0"/>
            <a:ext cx="17257395" cy="10287000"/>
          </a:xfrm>
          <a:custGeom>
            <a:avLst/>
            <a:gdLst/>
            <a:ahLst/>
            <a:cxnLst/>
            <a:rect l="l" t="t" r="r" b="b"/>
            <a:pathLst>
              <a:path w="17257395" h="10287000">
                <a:moveTo>
                  <a:pt x="0" y="10286999"/>
                </a:moveTo>
                <a:lnTo>
                  <a:pt x="17257251" y="10286999"/>
                </a:lnTo>
                <a:lnTo>
                  <a:pt x="17257251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2331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327292" y="2894718"/>
            <a:ext cx="9631680" cy="0"/>
          </a:xfrm>
          <a:custGeom>
            <a:avLst/>
            <a:gdLst/>
            <a:ahLst/>
            <a:cxnLst/>
            <a:rect l="l" t="t" r="r" b="b"/>
            <a:pathLst>
              <a:path w="9631680">
                <a:moveTo>
                  <a:pt x="0" y="0"/>
                </a:moveTo>
                <a:lnTo>
                  <a:pt x="9631222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327292" y="7146780"/>
            <a:ext cx="9631680" cy="0"/>
          </a:xfrm>
          <a:custGeom>
            <a:avLst/>
            <a:gdLst/>
            <a:ahLst/>
            <a:cxnLst/>
            <a:rect l="l" t="t" r="r" b="b"/>
            <a:pathLst>
              <a:path w="9631680">
                <a:moveTo>
                  <a:pt x="0" y="0"/>
                </a:moveTo>
                <a:lnTo>
                  <a:pt x="9631222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30747" y="0"/>
            <a:ext cx="17257395" cy="10287000"/>
          </a:xfrm>
          <a:custGeom>
            <a:avLst/>
            <a:gdLst/>
            <a:ahLst/>
            <a:cxnLst/>
            <a:rect l="l" t="t" r="r" b="b"/>
            <a:pathLst>
              <a:path w="17257395" h="10287000">
                <a:moveTo>
                  <a:pt x="0" y="10286999"/>
                </a:moveTo>
                <a:lnTo>
                  <a:pt x="17257251" y="10286999"/>
                </a:lnTo>
                <a:lnTo>
                  <a:pt x="17257251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2331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66122" y="3567910"/>
            <a:ext cx="6755754" cy="1369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18069" y="2611665"/>
            <a:ext cx="11051860" cy="427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E9002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063475" y="9655975"/>
            <a:ext cx="204025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TMOA" TargetMode="External"/><Relationship Id="rId2" Type="http://schemas.openxmlformats.org/officeDocument/2006/relationships/hyperlink" Target="mailto:katie.waite@tmoa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MOA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0215CDB-0D59-49BB-8E33-E9C9871C8ED6}"/>
              </a:ext>
            </a:extLst>
          </p:cNvPr>
          <p:cNvSpPr/>
          <p:nvPr/>
        </p:nvSpPr>
        <p:spPr>
          <a:xfrm>
            <a:off x="609600" y="0"/>
            <a:ext cx="17678400" cy="1028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E8FE5044-6D47-4C7D-82E5-335E00D3E2E9}"/>
              </a:ext>
            </a:extLst>
          </p:cNvPr>
          <p:cNvSpPr/>
          <p:nvPr/>
        </p:nvSpPr>
        <p:spPr>
          <a:xfrm>
            <a:off x="0" y="1"/>
            <a:ext cx="11887200" cy="1028699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ABEAD99D-BBCC-4410-A6AA-CE8746DACF33}"/>
              </a:ext>
            </a:extLst>
          </p:cNvPr>
          <p:cNvSpPr/>
          <p:nvPr/>
        </p:nvSpPr>
        <p:spPr>
          <a:xfrm rot="16200000" flipH="1">
            <a:off x="5272163" y="-5272158"/>
            <a:ext cx="7743677" cy="182880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41F2DD4-DB11-409F-9C72-E30335055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00" y="7948709"/>
            <a:ext cx="6149329" cy="216889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50126B9-E2AD-4A21-B400-593C804BF02B}"/>
              </a:ext>
            </a:extLst>
          </p:cNvPr>
          <p:cNvSpPr txBox="1"/>
          <p:nvPr/>
        </p:nvSpPr>
        <p:spPr>
          <a:xfrm>
            <a:off x="8674642" y="521263"/>
            <a:ext cx="90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5400" dirty="0">
                <a:solidFill>
                  <a:schemeClr val="bg1"/>
                </a:solidFill>
                <a:latin typeface="+mj-lt"/>
              </a:rPr>
              <a:t>RECOGNIZING INTELLECTUAL PROPERTY IN YOUR BUSINESS</a:t>
            </a:r>
          </a:p>
        </p:txBody>
      </p:sp>
      <p:sp>
        <p:nvSpPr>
          <p:cNvPr id="25" name="object 3">
            <a:extLst>
              <a:ext uri="{FF2B5EF4-FFF2-40B4-BE49-F238E27FC236}">
                <a16:creationId xmlns:a16="http://schemas.microsoft.com/office/drawing/2014/main" id="{F6C28332-033C-4C0E-A35F-2AE5EBD13380}"/>
              </a:ext>
            </a:extLst>
          </p:cNvPr>
          <p:cNvSpPr txBox="1">
            <a:spLocks/>
          </p:cNvSpPr>
          <p:nvPr/>
        </p:nvSpPr>
        <p:spPr>
          <a:xfrm>
            <a:off x="11799340" y="2543319"/>
            <a:ext cx="631416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3200" spc="220" dirty="0">
                <a:solidFill>
                  <a:schemeClr val="bg1"/>
                </a:solidFill>
              </a:rPr>
              <a:t>THURSDAY </a:t>
            </a:r>
            <a:r>
              <a:rPr lang="en-GB" sz="3200" spc="70" dirty="0">
                <a:solidFill>
                  <a:schemeClr val="bg1"/>
                </a:solidFill>
              </a:rPr>
              <a:t>12 </a:t>
            </a:r>
            <a:r>
              <a:rPr lang="en-GB" sz="3200" spc="290" dirty="0">
                <a:solidFill>
                  <a:schemeClr val="bg1"/>
                </a:solidFill>
              </a:rPr>
              <a:t>NOVEMBER</a:t>
            </a:r>
            <a:r>
              <a:rPr lang="en-GB" sz="3200" spc="-155" dirty="0">
                <a:solidFill>
                  <a:schemeClr val="bg1"/>
                </a:solidFill>
              </a:rPr>
              <a:t> </a:t>
            </a:r>
            <a:r>
              <a:rPr lang="en-GB" sz="3200" spc="140" dirty="0">
                <a:solidFill>
                  <a:schemeClr val="bg1"/>
                </a:solidFill>
              </a:rPr>
              <a:t>2020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27" name="Picture 26" descr="Logo&#10;&#10;Description automatically generated">
            <a:extLst>
              <a:ext uri="{FF2B5EF4-FFF2-40B4-BE49-F238E27FC236}">
                <a16:creationId xmlns:a16="http://schemas.microsoft.com/office/drawing/2014/main" id="{CF2D5820-5392-40C2-A549-D28A8C93A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8" y="8971296"/>
            <a:ext cx="4493602" cy="80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398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4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75168" y="2858647"/>
            <a:ext cx="14521180" cy="5352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56565">
              <a:lnSpc>
                <a:spcPct val="122400"/>
              </a:lnSpc>
              <a:spcBef>
                <a:spcPts val="95"/>
              </a:spcBef>
            </a:pPr>
            <a:r>
              <a:rPr sz="2800" spc="145" dirty="0">
                <a:solidFill>
                  <a:srgbClr val="FFFFFF"/>
                </a:solidFill>
                <a:latin typeface="Verdana"/>
                <a:cs typeface="Verdana"/>
              </a:rPr>
              <a:t>Once </a:t>
            </a:r>
            <a:r>
              <a:rPr sz="2800" spc="-4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have </a:t>
            </a:r>
            <a:r>
              <a:rPr sz="2800" spc="50" dirty="0">
                <a:solidFill>
                  <a:srgbClr val="FFFFFF"/>
                </a:solidFill>
                <a:latin typeface="Verdana"/>
                <a:cs typeface="Verdana"/>
              </a:rPr>
              <a:t>built </a:t>
            </a:r>
            <a:r>
              <a:rPr sz="2800" spc="-8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800" spc="80" dirty="0">
                <a:solidFill>
                  <a:srgbClr val="FFFFFF"/>
                </a:solidFill>
                <a:latin typeface="Verdana"/>
                <a:cs typeface="Verdana"/>
              </a:rPr>
              <a:t>solid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consumer </a:t>
            </a:r>
            <a:r>
              <a:rPr sz="2800" spc="90" dirty="0">
                <a:solidFill>
                  <a:srgbClr val="FFFFFF"/>
                </a:solidFill>
                <a:latin typeface="Verdana"/>
                <a:cs typeface="Verdana"/>
              </a:rPr>
              <a:t>base</a:t>
            </a:r>
            <a:r>
              <a:rPr sz="295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, </a:t>
            </a:r>
            <a:r>
              <a:rPr sz="2800" spc="45" dirty="0">
                <a:solidFill>
                  <a:srgbClr val="FFFFFF"/>
                </a:solidFill>
                <a:latin typeface="Verdana"/>
                <a:cs typeface="Verdana"/>
              </a:rPr>
              <a:t>reputation 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800" spc="40" dirty="0">
                <a:solidFill>
                  <a:srgbClr val="FFFFFF"/>
                </a:solidFill>
                <a:latin typeface="Verdana"/>
                <a:cs typeface="Verdana"/>
              </a:rPr>
              <a:t>pivotal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800" spc="-50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50" dirty="0">
                <a:solidFill>
                  <a:srgbClr val="FFFFFF"/>
                </a:solidFill>
                <a:latin typeface="Verdana"/>
                <a:cs typeface="Verdana"/>
              </a:rPr>
              <a:t>ensuring  </a:t>
            </a:r>
            <a:r>
              <a:rPr sz="2800" spc="125" dirty="0">
                <a:solidFill>
                  <a:srgbClr val="FFFFFF"/>
                </a:solidFill>
                <a:latin typeface="Verdana"/>
                <a:cs typeface="Verdana"/>
              </a:rPr>
              <a:t>success 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2800" spc="80" dirty="0">
                <a:solidFill>
                  <a:srgbClr val="FFFFFF"/>
                </a:solidFill>
                <a:latin typeface="Verdana"/>
                <a:cs typeface="Verdana"/>
              </a:rPr>
              <a:t>building </a:t>
            </a:r>
            <a:r>
              <a:rPr sz="2800" spc="50" dirty="0">
                <a:solidFill>
                  <a:srgbClr val="FFFFFF"/>
                </a:solidFill>
                <a:latin typeface="Verdana"/>
                <a:cs typeface="Verdana"/>
              </a:rPr>
              <a:t>sales </a:t>
            </a:r>
            <a:r>
              <a:rPr sz="2800" spc="4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2800" spc="-3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35" dirty="0">
                <a:solidFill>
                  <a:srgbClr val="FFFFFF"/>
                </a:solidFill>
                <a:latin typeface="Verdana"/>
                <a:cs typeface="Verdana"/>
              </a:rPr>
              <a:t>revenue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50">
              <a:latin typeface="Verdana"/>
              <a:cs typeface="Verdana"/>
            </a:endParaRPr>
          </a:p>
          <a:p>
            <a:pPr marL="12700" marR="562610">
              <a:lnSpc>
                <a:spcPct val="119100"/>
              </a:lnSpc>
            </a:pPr>
            <a:r>
              <a:rPr sz="2800" spc="90" dirty="0">
                <a:solidFill>
                  <a:srgbClr val="FFFFFF"/>
                </a:solidFill>
                <a:latin typeface="Verdana"/>
                <a:cs typeface="Verdana"/>
              </a:rPr>
              <a:t>This </a:t>
            </a:r>
            <a:r>
              <a:rPr sz="2800" spc="80" dirty="0">
                <a:solidFill>
                  <a:srgbClr val="FFFFFF"/>
                </a:solidFill>
                <a:latin typeface="Verdana"/>
                <a:cs typeface="Verdana"/>
              </a:rPr>
              <a:t>group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800" spc="110" dirty="0">
                <a:solidFill>
                  <a:srgbClr val="FFFFFF"/>
                </a:solidFill>
                <a:latin typeface="Verdana"/>
                <a:cs typeface="Verdana"/>
              </a:rPr>
              <a:t>people 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is </a:t>
            </a:r>
            <a:r>
              <a:rPr sz="2800" spc="90" dirty="0">
                <a:solidFill>
                  <a:srgbClr val="FFFFFF"/>
                </a:solidFill>
                <a:latin typeface="Verdana"/>
                <a:cs typeface="Verdana"/>
              </a:rPr>
              <a:t>recognising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that </a:t>
            </a:r>
            <a:r>
              <a:rPr sz="2800" spc="-35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800" spc="70" dirty="0">
                <a:solidFill>
                  <a:srgbClr val="FFFFFF"/>
                </a:solidFill>
                <a:latin typeface="Verdana"/>
                <a:cs typeface="Verdana"/>
              </a:rPr>
              <a:t>business </a:t>
            </a:r>
            <a:r>
              <a:rPr sz="2800" spc="40" dirty="0">
                <a:solidFill>
                  <a:srgbClr val="FFFFFF"/>
                </a:solidFill>
                <a:latin typeface="Verdana"/>
                <a:cs typeface="Verdana"/>
              </a:rPr>
              <a:t>and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its values 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is  </a:t>
            </a:r>
            <a:r>
              <a:rPr sz="2800" spc="40" dirty="0">
                <a:solidFill>
                  <a:srgbClr val="FFFFFF"/>
                </a:solidFill>
                <a:latin typeface="Verdana"/>
                <a:cs typeface="Verdana"/>
              </a:rPr>
              <a:t>working for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them</a:t>
            </a:r>
            <a:r>
              <a:rPr sz="2950" spc="25" dirty="0">
                <a:solidFill>
                  <a:srgbClr val="FFFFFF"/>
                </a:solidFill>
                <a:latin typeface="Lucida Sans Unicode"/>
                <a:cs typeface="Lucida Sans Unicode"/>
              </a:rPr>
              <a:t>. </a:t>
            </a:r>
            <a:r>
              <a:rPr sz="2800" spc="35" dirty="0">
                <a:solidFill>
                  <a:srgbClr val="FFFFFF"/>
                </a:solidFill>
                <a:latin typeface="Verdana"/>
                <a:cs typeface="Verdana"/>
              </a:rPr>
              <a:t>They </a:t>
            </a:r>
            <a:r>
              <a:rPr sz="2800" spc="70" dirty="0">
                <a:solidFill>
                  <a:srgbClr val="FFFFFF"/>
                </a:solidFill>
                <a:latin typeface="Verdana"/>
                <a:cs typeface="Verdana"/>
              </a:rPr>
              <a:t>expect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2800" spc="75" dirty="0">
                <a:solidFill>
                  <a:srgbClr val="FFFFFF"/>
                </a:solidFill>
                <a:latin typeface="Verdana"/>
                <a:cs typeface="Verdana"/>
              </a:rPr>
              <a:t>come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2800" spc="-4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800" spc="40" dirty="0">
                <a:solidFill>
                  <a:srgbClr val="FFFFFF"/>
                </a:solidFill>
                <a:latin typeface="Verdana"/>
                <a:cs typeface="Verdana"/>
              </a:rPr>
              <a:t>for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what </a:t>
            </a:r>
            <a:r>
              <a:rPr sz="2800" spc="-35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800" spc="70" dirty="0">
                <a:solidFill>
                  <a:srgbClr val="FFFFFF"/>
                </a:solidFill>
                <a:latin typeface="Verdana"/>
                <a:cs typeface="Verdana"/>
              </a:rPr>
              <a:t>business</a:t>
            </a:r>
            <a:r>
              <a:rPr sz="2800" spc="-4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65" dirty="0">
                <a:solidFill>
                  <a:srgbClr val="FFFFFF"/>
                </a:solidFill>
                <a:latin typeface="Verdana"/>
                <a:cs typeface="Verdana"/>
              </a:rPr>
              <a:t>offers  </a:t>
            </a:r>
            <a:r>
              <a:rPr sz="2800" spc="-15" dirty="0">
                <a:solidFill>
                  <a:srgbClr val="FFFFFF"/>
                </a:solidFill>
                <a:latin typeface="Verdana"/>
                <a:cs typeface="Verdana"/>
              </a:rPr>
              <a:t>them </a:t>
            </a:r>
            <a:r>
              <a:rPr sz="295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- </a:t>
            </a:r>
            <a:r>
              <a:rPr sz="2800" spc="40" dirty="0">
                <a:solidFill>
                  <a:srgbClr val="FFFFFF"/>
                </a:solidFill>
                <a:latin typeface="Verdana"/>
                <a:cs typeface="Verdana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that 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no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one </a:t>
            </a:r>
            <a:r>
              <a:rPr sz="2800" spc="70" dirty="0">
                <a:solidFill>
                  <a:srgbClr val="FFFFFF"/>
                </a:solidFill>
                <a:latin typeface="Verdana"/>
                <a:cs typeface="Verdana"/>
              </a:rPr>
              <a:t>else</a:t>
            </a:r>
            <a:r>
              <a:rPr sz="28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Verdana"/>
                <a:cs typeface="Verdana"/>
              </a:rPr>
              <a:t>does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00">
              <a:latin typeface="Verdana"/>
              <a:cs typeface="Verdana"/>
            </a:endParaRPr>
          </a:p>
          <a:p>
            <a:pPr marL="12700" marR="5080">
              <a:lnSpc>
                <a:spcPct val="124500"/>
              </a:lnSpc>
            </a:pPr>
            <a:r>
              <a:rPr sz="2800" spc="20" dirty="0">
                <a:solidFill>
                  <a:srgbClr val="FFFFFF"/>
                </a:solidFill>
                <a:latin typeface="Verdana"/>
                <a:cs typeface="Verdana"/>
              </a:rPr>
              <a:t>Identifying 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where </a:t>
            </a:r>
            <a:r>
              <a:rPr sz="2800" spc="-35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800" spc="5" dirty="0">
                <a:solidFill>
                  <a:srgbClr val="FFFFFF"/>
                </a:solidFill>
                <a:latin typeface="Verdana"/>
                <a:cs typeface="Verdana"/>
              </a:rPr>
              <a:t>most </a:t>
            </a:r>
            <a:r>
              <a:rPr sz="2800" spc="35" dirty="0">
                <a:solidFill>
                  <a:srgbClr val="FFFFFF"/>
                </a:solidFill>
                <a:latin typeface="Verdana"/>
                <a:cs typeface="Verdana"/>
              </a:rPr>
              <a:t>valuable </a:t>
            </a:r>
            <a:r>
              <a:rPr sz="2800" spc="90" dirty="0">
                <a:solidFill>
                  <a:srgbClr val="FFFFFF"/>
                </a:solidFill>
                <a:latin typeface="Verdana"/>
                <a:cs typeface="Verdana"/>
              </a:rPr>
              <a:t>sources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of intellectual </a:t>
            </a:r>
            <a:r>
              <a:rPr sz="2800" spc="35" dirty="0">
                <a:solidFill>
                  <a:srgbClr val="FFFFFF"/>
                </a:solidFill>
                <a:latin typeface="Verdana"/>
                <a:cs typeface="Verdana"/>
              </a:rPr>
              <a:t>property </a:t>
            </a:r>
            <a:r>
              <a:rPr sz="2800" spc="10" dirty="0">
                <a:solidFill>
                  <a:srgbClr val="FFFFFF"/>
                </a:solidFill>
                <a:latin typeface="Verdana"/>
                <a:cs typeface="Verdana"/>
              </a:rPr>
              <a:t>are 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is</a:t>
            </a:r>
            <a:r>
              <a:rPr sz="2800" spc="-4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the  </a:t>
            </a:r>
            <a:r>
              <a:rPr sz="2800" spc="75" dirty="0">
                <a:solidFill>
                  <a:srgbClr val="FFFFFF"/>
                </a:solidFill>
                <a:latin typeface="Verdana"/>
                <a:cs typeface="Verdana"/>
              </a:rPr>
              <a:t>best </a:t>
            </a:r>
            <a:r>
              <a:rPr sz="2800" spc="-95" dirty="0">
                <a:solidFill>
                  <a:srgbClr val="FFFFFF"/>
                </a:solidFill>
                <a:latin typeface="Verdana"/>
                <a:cs typeface="Verdana"/>
              </a:rPr>
              <a:t>way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2800" spc="85" dirty="0">
                <a:solidFill>
                  <a:srgbClr val="FFFFFF"/>
                </a:solidFill>
                <a:latin typeface="Verdana"/>
                <a:cs typeface="Verdana"/>
              </a:rPr>
              <a:t>discover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which </a:t>
            </a:r>
            <a:r>
              <a:rPr sz="2800" spc="40" dirty="0">
                <a:solidFill>
                  <a:srgbClr val="FFFFFF"/>
                </a:solidFill>
                <a:latin typeface="Verdana"/>
                <a:cs typeface="Verdana"/>
              </a:rPr>
              <a:t>elements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800" spc="-35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800" spc="70" dirty="0">
                <a:solidFill>
                  <a:srgbClr val="FFFFFF"/>
                </a:solidFill>
                <a:latin typeface="Verdana"/>
                <a:cs typeface="Verdana"/>
              </a:rPr>
              <a:t>business </a:t>
            </a:r>
            <a:r>
              <a:rPr sz="2800" spc="-25" dirty="0">
                <a:solidFill>
                  <a:srgbClr val="FFFFFF"/>
                </a:solidFill>
                <a:latin typeface="Verdana"/>
                <a:cs typeface="Verdana"/>
              </a:rPr>
              <a:t>make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up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800" spc="45" dirty="0">
                <a:solidFill>
                  <a:srgbClr val="FFFFFF"/>
                </a:solidFill>
                <a:latin typeface="Verdana"/>
                <a:cs typeface="Verdana"/>
              </a:rPr>
              <a:t>reputation  </a:t>
            </a:r>
            <a:r>
              <a:rPr sz="2800" spc="-45" dirty="0">
                <a:solidFill>
                  <a:srgbClr val="FFFFFF"/>
                </a:solidFill>
                <a:latin typeface="Verdana"/>
                <a:cs typeface="Verdana"/>
              </a:rPr>
              <a:t>you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strongly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present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2800" spc="-35" dirty="0">
                <a:solidFill>
                  <a:srgbClr val="FFFFFF"/>
                </a:solidFill>
                <a:latin typeface="Verdana"/>
                <a:cs typeface="Verdana"/>
              </a:rPr>
              <a:t>your</a:t>
            </a:r>
            <a:r>
              <a:rPr sz="28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customers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75168" y="994723"/>
            <a:ext cx="9909175" cy="942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000" spc="185" dirty="0"/>
              <a:t>A </a:t>
            </a:r>
            <a:r>
              <a:rPr sz="6000" spc="-20" dirty="0"/>
              <a:t>distinctive</a:t>
            </a:r>
            <a:r>
              <a:rPr sz="6000" spc="240" dirty="0"/>
              <a:t> </a:t>
            </a:r>
            <a:r>
              <a:rPr sz="6000" dirty="0"/>
              <a:t>reputation</a:t>
            </a:r>
            <a:endParaRPr sz="6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5168" y="763563"/>
            <a:ext cx="13359130" cy="942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000" spc="-50" dirty="0"/>
              <a:t>Sources </a:t>
            </a:r>
            <a:r>
              <a:rPr sz="6000" spc="-65" dirty="0"/>
              <a:t>of </a:t>
            </a:r>
            <a:r>
              <a:rPr sz="6000" spc="-50" dirty="0"/>
              <a:t>Intellectual</a:t>
            </a:r>
            <a:r>
              <a:rPr sz="6000" spc="844" dirty="0"/>
              <a:t> </a:t>
            </a:r>
            <a:r>
              <a:rPr sz="6000" spc="70" dirty="0"/>
              <a:t>Property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10566048" y="2535554"/>
            <a:ext cx="5918200" cy="1260475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70"/>
              </a:spcBef>
              <a:tabLst>
                <a:tab pos="2689860" algn="l"/>
              </a:tabLst>
            </a:pPr>
            <a:r>
              <a:rPr sz="2650" spc="910" dirty="0">
                <a:solidFill>
                  <a:srgbClr val="FFFFFF"/>
                </a:solidFill>
                <a:latin typeface="Lucida Sans Unicode"/>
                <a:cs typeface="Lucida Sans Unicode"/>
              </a:rPr>
              <a:t>COMPANY	</a:t>
            </a:r>
            <a:r>
              <a:rPr sz="2650" spc="805" dirty="0">
                <a:solidFill>
                  <a:srgbClr val="FFFFFF"/>
                </a:solidFill>
                <a:latin typeface="Lucida Sans Unicode"/>
                <a:cs typeface="Lucida Sans Unicode"/>
              </a:rPr>
              <a:t>NAME</a:t>
            </a:r>
            <a:endParaRPr sz="26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Distinguishes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business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66048" y="4434596"/>
            <a:ext cx="1409065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50" spc="640" dirty="0">
                <a:solidFill>
                  <a:srgbClr val="FFFFFF"/>
                </a:solidFill>
                <a:latin typeface="Lucida Sans Unicode"/>
                <a:cs typeface="Lucida Sans Unicode"/>
              </a:rPr>
              <a:t>L</a:t>
            </a:r>
            <a:r>
              <a:rPr sz="2650" spc="980" dirty="0">
                <a:solidFill>
                  <a:srgbClr val="FFFFFF"/>
                </a:solidFill>
                <a:latin typeface="Lucida Sans Unicode"/>
                <a:cs typeface="Lucida Sans Unicode"/>
              </a:rPr>
              <a:t>O</a:t>
            </a:r>
            <a:r>
              <a:rPr sz="2650" spc="1170" dirty="0">
                <a:solidFill>
                  <a:srgbClr val="FFFFFF"/>
                </a:solidFill>
                <a:latin typeface="Lucida Sans Unicode"/>
                <a:cs typeface="Lucida Sans Unicode"/>
              </a:rPr>
              <a:t>G</a:t>
            </a:r>
            <a:r>
              <a:rPr sz="2650" spc="635" dirty="0">
                <a:solidFill>
                  <a:srgbClr val="FFFFFF"/>
                </a:solidFill>
                <a:latin typeface="Lucida Sans Unicode"/>
                <a:cs typeface="Lucida Sans Unicode"/>
              </a:rPr>
              <a:t>O</a:t>
            </a:r>
            <a:endParaRPr sz="2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73087" y="2668387"/>
            <a:ext cx="467359" cy="466090"/>
          </a:xfrm>
          <a:custGeom>
            <a:avLst/>
            <a:gdLst/>
            <a:ahLst/>
            <a:cxnLst/>
            <a:rect l="l" t="t" r="r" b="b"/>
            <a:pathLst>
              <a:path w="467360" h="466089">
                <a:moveTo>
                  <a:pt x="0" y="0"/>
                </a:moveTo>
                <a:lnTo>
                  <a:pt x="466919" y="0"/>
                </a:lnTo>
                <a:lnTo>
                  <a:pt x="466919" y="46598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50862" y="2668387"/>
            <a:ext cx="467359" cy="466090"/>
          </a:xfrm>
          <a:custGeom>
            <a:avLst/>
            <a:gdLst/>
            <a:ahLst/>
            <a:cxnLst/>
            <a:rect l="l" t="t" r="r" b="b"/>
            <a:pathLst>
              <a:path w="467359" h="466089">
                <a:moveTo>
                  <a:pt x="0" y="0"/>
                </a:moveTo>
                <a:lnTo>
                  <a:pt x="466919" y="0"/>
                </a:lnTo>
                <a:lnTo>
                  <a:pt x="466919" y="46598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7822" y="5782104"/>
            <a:ext cx="467359" cy="466090"/>
          </a:xfrm>
          <a:custGeom>
            <a:avLst/>
            <a:gdLst/>
            <a:ahLst/>
            <a:cxnLst/>
            <a:rect l="l" t="t" r="r" b="b"/>
            <a:pathLst>
              <a:path w="467360" h="466089">
                <a:moveTo>
                  <a:pt x="0" y="0"/>
                </a:moveTo>
                <a:lnTo>
                  <a:pt x="466919" y="0"/>
                </a:lnTo>
                <a:lnTo>
                  <a:pt x="466919" y="46598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50862" y="4371945"/>
            <a:ext cx="467359" cy="466090"/>
          </a:xfrm>
          <a:custGeom>
            <a:avLst/>
            <a:gdLst/>
            <a:ahLst/>
            <a:cxnLst/>
            <a:rect l="l" t="t" r="r" b="b"/>
            <a:pathLst>
              <a:path w="467359" h="466089">
                <a:moveTo>
                  <a:pt x="0" y="0"/>
                </a:moveTo>
                <a:lnTo>
                  <a:pt x="466919" y="0"/>
                </a:lnTo>
                <a:lnTo>
                  <a:pt x="466919" y="46598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70"/>
              </a:spcBef>
              <a:tabLst>
                <a:tab pos="1695450" algn="l"/>
              </a:tabLst>
            </a:pPr>
            <a:r>
              <a:rPr spc="610" dirty="0"/>
              <a:t>TRADE	</a:t>
            </a:r>
            <a:r>
              <a:rPr spc="865" dirty="0"/>
              <a:t>MARKS</a:t>
            </a:r>
          </a:p>
          <a:p>
            <a:pPr marL="12700" marR="5080">
              <a:lnSpc>
                <a:spcPct val="122800"/>
              </a:lnSpc>
              <a:spcBef>
                <a:spcPts val="844"/>
              </a:spcBef>
            </a:pPr>
            <a:r>
              <a:rPr sz="2800" spc="-70" dirty="0">
                <a:latin typeface="Arial"/>
                <a:cs typeface="Arial"/>
              </a:rPr>
              <a:t>Company </a:t>
            </a:r>
            <a:r>
              <a:rPr sz="2800" spc="-95" dirty="0">
                <a:latin typeface="Arial"/>
                <a:cs typeface="Arial"/>
              </a:rPr>
              <a:t>name, </a:t>
            </a:r>
            <a:r>
              <a:rPr sz="2800" spc="-70" dirty="0">
                <a:latin typeface="Arial"/>
                <a:cs typeface="Arial"/>
              </a:rPr>
              <a:t>slogan, </a:t>
            </a:r>
            <a:r>
              <a:rPr sz="2800" spc="-30" dirty="0">
                <a:latin typeface="Arial"/>
                <a:cs typeface="Arial"/>
              </a:rPr>
              <a:t>logo, </a:t>
            </a:r>
            <a:r>
              <a:rPr sz="2800" spc="-100" dirty="0">
                <a:latin typeface="Arial"/>
                <a:cs typeface="Arial"/>
              </a:rPr>
              <a:t>sound. </a:t>
            </a:r>
            <a:r>
              <a:rPr sz="2800" spc="-90" dirty="0">
                <a:latin typeface="Arial"/>
                <a:cs typeface="Arial"/>
              </a:rPr>
              <a:t>Help  </a:t>
            </a:r>
            <a:r>
              <a:rPr sz="2800" spc="-110" dirty="0">
                <a:latin typeface="Arial"/>
                <a:cs typeface="Arial"/>
              </a:rPr>
              <a:t>your </a:t>
            </a:r>
            <a:r>
              <a:rPr sz="2800" spc="-70" dirty="0">
                <a:latin typeface="Arial"/>
                <a:cs typeface="Arial"/>
              </a:rPr>
              <a:t>customer </a:t>
            </a:r>
            <a:r>
              <a:rPr sz="2800" spc="-65" dirty="0">
                <a:latin typeface="Arial"/>
                <a:cs typeface="Arial"/>
              </a:rPr>
              <a:t>base </a:t>
            </a:r>
            <a:r>
              <a:rPr sz="2800" spc="-60" dirty="0">
                <a:latin typeface="Arial"/>
                <a:cs typeface="Arial"/>
              </a:rPr>
              <a:t>establish </a:t>
            </a:r>
            <a:r>
              <a:rPr sz="2800" spc="-40" dirty="0">
                <a:latin typeface="Arial"/>
                <a:cs typeface="Arial"/>
              </a:rPr>
              <a:t>trust </a:t>
            </a:r>
            <a:r>
              <a:rPr sz="2800" spc="-25" dirty="0">
                <a:latin typeface="Arial"/>
                <a:cs typeface="Arial"/>
              </a:rPr>
              <a:t>and </a:t>
            </a:r>
            <a:r>
              <a:rPr sz="2800" spc="-15" dirty="0">
                <a:latin typeface="Arial"/>
                <a:cs typeface="Arial"/>
              </a:rPr>
              <a:t>build  </a:t>
            </a:r>
            <a:r>
              <a:rPr sz="2800" spc="35" dirty="0">
                <a:latin typeface="Arial"/>
                <a:cs typeface="Arial"/>
              </a:rPr>
              <a:t>a </a:t>
            </a:r>
            <a:r>
              <a:rPr sz="2800" spc="-40" dirty="0">
                <a:latin typeface="Arial"/>
                <a:cs typeface="Arial"/>
              </a:rPr>
              <a:t>relationship </a:t>
            </a:r>
            <a:r>
              <a:rPr sz="2800" spc="5" dirty="0">
                <a:latin typeface="Arial"/>
                <a:cs typeface="Arial"/>
              </a:rPr>
              <a:t>with </a:t>
            </a:r>
            <a:r>
              <a:rPr sz="2800" spc="-110" dirty="0">
                <a:latin typeface="Arial"/>
                <a:cs typeface="Arial"/>
              </a:rPr>
              <a:t>your </a:t>
            </a:r>
            <a:r>
              <a:rPr sz="2800" spc="-40" dirty="0">
                <a:latin typeface="Arial"/>
                <a:cs typeface="Arial"/>
              </a:rPr>
              <a:t>brand, </a:t>
            </a:r>
            <a:r>
              <a:rPr sz="2800" spc="-125" dirty="0">
                <a:latin typeface="Arial"/>
                <a:cs typeface="Arial"/>
              </a:rPr>
              <a:t>as </a:t>
            </a:r>
            <a:r>
              <a:rPr sz="2800" spc="-40" dirty="0">
                <a:latin typeface="Arial"/>
                <a:cs typeface="Arial"/>
              </a:rPr>
              <a:t>opposed </a:t>
            </a:r>
            <a:r>
              <a:rPr sz="2800" spc="60" dirty="0">
                <a:latin typeface="Arial"/>
                <a:cs typeface="Arial"/>
              </a:rPr>
              <a:t>to  </a:t>
            </a:r>
            <a:r>
              <a:rPr sz="2800" spc="-35" dirty="0">
                <a:latin typeface="Arial"/>
                <a:cs typeface="Arial"/>
              </a:rPr>
              <a:t>another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company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860" dirty="0"/>
              <a:t>SLOGAN</a:t>
            </a:r>
          </a:p>
          <a:p>
            <a:pPr marL="12700" marR="1593215">
              <a:lnSpc>
                <a:spcPct val="122800"/>
              </a:lnSpc>
              <a:spcBef>
                <a:spcPts val="844"/>
              </a:spcBef>
            </a:pPr>
            <a:r>
              <a:rPr sz="2800" spc="-120" dirty="0">
                <a:latin typeface="Arial"/>
                <a:cs typeface="Arial"/>
              </a:rPr>
              <a:t>Represents </a:t>
            </a:r>
            <a:r>
              <a:rPr sz="2800" spc="35" dirty="0">
                <a:latin typeface="Arial"/>
                <a:cs typeface="Arial"/>
              </a:rPr>
              <a:t>a </a:t>
            </a:r>
            <a:r>
              <a:rPr sz="2800" spc="-20" dirty="0">
                <a:latin typeface="Arial"/>
                <a:cs typeface="Arial"/>
              </a:rPr>
              <a:t>brand </a:t>
            </a:r>
            <a:r>
              <a:rPr sz="2800" spc="-55" dirty="0">
                <a:latin typeface="Arial"/>
                <a:cs typeface="Arial"/>
              </a:rPr>
              <a:t>voice, how </a:t>
            </a:r>
            <a:r>
              <a:rPr sz="2800" spc="-125" dirty="0">
                <a:latin typeface="Arial"/>
                <a:cs typeface="Arial"/>
              </a:rPr>
              <a:t>you  </a:t>
            </a:r>
            <a:r>
              <a:rPr sz="2800" spc="10" dirty="0">
                <a:latin typeface="Arial"/>
                <a:cs typeface="Arial"/>
              </a:rPr>
              <a:t>want </a:t>
            </a:r>
            <a:r>
              <a:rPr sz="2800" spc="60" dirty="0">
                <a:latin typeface="Arial"/>
                <a:cs typeface="Arial"/>
              </a:rPr>
              <a:t>to </a:t>
            </a:r>
            <a:r>
              <a:rPr sz="2800" spc="-110" dirty="0">
                <a:latin typeface="Arial"/>
                <a:cs typeface="Arial"/>
              </a:rPr>
              <a:t>sound </a:t>
            </a:r>
            <a:r>
              <a:rPr sz="2800" spc="60" dirty="0">
                <a:latin typeface="Arial"/>
                <a:cs typeface="Arial"/>
              </a:rPr>
              <a:t>to </a:t>
            </a:r>
            <a:r>
              <a:rPr sz="2800" spc="-110" dirty="0">
                <a:latin typeface="Arial"/>
                <a:cs typeface="Arial"/>
              </a:rPr>
              <a:t>your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customer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226185" algn="l"/>
                <a:tab pos="3664585" algn="l"/>
              </a:tabLst>
            </a:pPr>
            <a:r>
              <a:rPr spc="770" dirty="0"/>
              <a:t>NEW	</a:t>
            </a:r>
            <a:r>
              <a:rPr spc="720" dirty="0"/>
              <a:t>PRODUCT	</a:t>
            </a:r>
            <a:r>
              <a:rPr spc="865" dirty="0"/>
              <a:t>NAMES</a:t>
            </a:r>
          </a:p>
          <a:p>
            <a:pPr marL="12700" marR="1167130">
              <a:lnSpc>
                <a:spcPct val="122800"/>
              </a:lnSpc>
              <a:spcBef>
                <a:spcPts val="850"/>
              </a:spcBef>
            </a:pPr>
            <a:r>
              <a:rPr sz="2800" spc="-100" dirty="0">
                <a:latin typeface="Arial"/>
                <a:cs typeface="Arial"/>
              </a:rPr>
              <a:t>Essential </a:t>
            </a:r>
            <a:r>
              <a:rPr sz="2800" spc="60" dirty="0">
                <a:latin typeface="Arial"/>
                <a:cs typeface="Arial"/>
              </a:rPr>
              <a:t>to </a:t>
            </a:r>
            <a:r>
              <a:rPr sz="2800" spc="-40" dirty="0">
                <a:latin typeface="Arial"/>
                <a:cs typeface="Arial"/>
              </a:rPr>
              <a:t>preventing </a:t>
            </a:r>
            <a:r>
              <a:rPr sz="2800" spc="-25" dirty="0">
                <a:latin typeface="Arial"/>
                <a:cs typeface="Arial"/>
              </a:rPr>
              <a:t>copycats </a:t>
            </a:r>
            <a:r>
              <a:rPr sz="2800" spc="-30" dirty="0">
                <a:latin typeface="Arial"/>
                <a:cs typeface="Arial"/>
              </a:rPr>
              <a:t>from  </a:t>
            </a:r>
            <a:r>
              <a:rPr sz="2800" spc="-100" dirty="0">
                <a:latin typeface="Arial"/>
                <a:cs typeface="Arial"/>
              </a:rPr>
              <a:t>using </a:t>
            </a:r>
            <a:r>
              <a:rPr sz="2800" spc="-110" dirty="0">
                <a:latin typeface="Arial"/>
                <a:cs typeface="Arial"/>
              </a:rPr>
              <a:t>your </a:t>
            </a:r>
            <a:r>
              <a:rPr sz="2800" spc="-20" dirty="0">
                <a:latin typeface="Arial"/>
                <a:cs typeface="Arial"/>
              </a:rPr>
              <a:t>brand </a:t>
            </a:r>
            <a:r>
              <a:rPr sz="2800" spc="30" dirty="0">
                <a:latin typeface="Arial"/>
                <a:cs typeface="Arial"/>
              </a:rPr>
              <a:t>for </a:t>
            </a:r>
            <a:r>
              <a:rPr sz="2800" spc="-70" dirty="0">
                <a:latin typeface="Arial"/>
                <a:cs typeface="Arial"/>
              </a:rPr>
              <a:t>similar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products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87822" y="7939939"/>
            <a:ext cx="467359" cy="466090"/>
          </a:xfrm>
          <a:custGeom>
            <a:avLst/>
            <a:gdLst/>
            <a:ahLst/>
            <a:cxnLst/>
            <a:rect l="l" t="t" r="r" b="b"/>
            <a:pathLst>
              <a:path w="467360" h="466090">
                <a:moveTo>
                  <a:pt x="0" y="0"/>
                </a:moveTo>
                <a:lnTo>
                  <a:pt x="466919" y="0"/>
                </a:lnTo>
                <a:lnTo>
                  <a:pt x="466919" y="46598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566048" y="4950090"/>
            <a:ext cx="6877684" cy="4584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800"/>
              </a:lnSpc>
              <a:spcBef>
                <a:spcPts val="95"/>
              </a:spcBef>
            </a:pP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look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feel, 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whether 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professional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casual, this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extracted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your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logo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looks. </a:t>
            </a:r>
            <a:r>
              <a:rPr sz="2800" spc="-114" dirty="0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2800" spc="7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identity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sz="2800" spc="8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laid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out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website 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email, 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know 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who 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you’re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dealing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you're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going </a:t>
            </a:r>
            <a:r>
              <a:rPr sz="2800" spc="6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800" spc="50" dirty="0">
                <a:solidFill>
                  <a:srgbClr val="FFFFFF"/>
                </a:solidFill>
                <a:latin typeface="Arial"/>
                <a:cs typeface="Arial"/>
              </a:rPr>
              <a:t>get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Arial"/>
              <a:cs typeface="Arial"/>
            </a:endParaRPr>
          </a:p>
          <a:p>
            <a:pPr marL="95885">
              <a:lnSpc>
                <a:spcPct val="100000"/>
              </a:lnSpc>
              <a:tabLst>
                <a:tab pos="1991995" algn="l"/>
                <a:tab pos="3150870" algn="l"/>
              </a:tabLst>
            </a:pPr>
            <a:r>
              <a:rPr sz="2650" spc="615" dirty="0">
                <a:solidFill>
                  <a:srgbClr val="FFFFFF"/>
                </a:solidFill>
                <a:latin typeface="Lucida Sans Unicode"/>
                <a:cs typeface="Lucida Sans Unicode"/>
              </a:rPr>
              <a:t>OTHER.	</a:t>
            </a:r>
            <a:r>
              <a:rPr sz="2650" spc="420" dirty="0">
                <a:solidFill>
                  <a:srgbClr val="FFFFFF"/>
                </a:solidFill>
                <a:latin typeface="Lucida Sans Unicode"/>
                <a:cs typeface="Lucida Sans Unicode"/>
              </a:rPr>
              <a:t>E.</a:t>
            </a:r>
            <a:r>
              <a:rPr sz="2650" spc="-4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650" spc="655" dirty="0">
                <a:solidFill>
                  <a:srgbClr val="FFFFFF"/>
                </a:solidFill>
                <a:latin typeface="Lucida Sans Unicode"/>
                <a:cs typeface="Lucida Sans Unicode"/>
              </a:rPr>
              <a:t>G.	</a:t>
            </a:r>
            <a:r>
              <a:rPr sz="2650" spc="760" dirty="0">
                <a:solidFill>
                  <a:srgbClr val="FFFFFF"/>
                </a:solidFill>
                <a:latin typeface="Lucida Sans Unicode"/>
                <a:cs typeface="Lucida Sans Unicode"/>
              </a:rPr>
              <a:t>SOUND</a:t>
            </a:r>
            <a:endParaRPr sz="2650">
              <a:latin typeface="Lucida Sans Unicode"/>
              <a:cs typeface="Lucida Sans Unicode"/>
            </a:endParaRPr>
          </a:p>
          <a:p>
            <a:pPr marL="95885">
              <a:lnSpc>
                <a:spcPct val="100000"/>
              </a:lnSpc>
              <a:spcBef>
                <a:spcPts val="1615"/>
              </a:spcBef>
            </a:pP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Depending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type </a:t>
            </a:r>
            <a:r>
              <a:rPr sz="2800" spc="7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834116" y="8406104"/>
            <a:ext cx="467359" cy="466090"/>
          </a:xfrm>
          <a:custGeom>
            <a:avLst/>
            <a:gdLst/>
            <a:ahLst/>
            <a:cxnLst/>
            <a:rect l="l" t="t" r="r" b="b"/>
            <a:pathLst>
              <a:path w="467359" h="466090">
                <a:moveTo>
                  <a:pt x="0" y="0"/>
                </a:moveTo>
                <a:lnTo>
                  <a:pt x="466919" y="0"/>
                </a:lnTo>
                <a:lnTo>
                  <a:pt x="466919" y="46598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26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75168" y="3027525"/>
            <a:ext cx="15792450" cy="535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2900">
              <a:lnSpc>
                <a:spcPct val="122400"/>
              </a:lnSpc>
              <a:spcBef>
                <a:spcPts val="100"/>
              </a:spcBef>
            </a:pPr>
            <a:r>
              <a:rPr sz="2800" spc="295" dirty="0">
                <a:solidFill>
                  <a:srgbClr val="FFFFFF"/>
                </a:solidFill>
                <a:latin typeface="Arial"/>
                <a:cs typeface="Arial"/>
              </a:rPr>
              <a:t>UK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Trade </a:t>
            </a:r>
            <a:r>
              <a:rPr sz="2800" spc="300" dirty="0">
                <a:solidFill>
                  <a:srgbClr val="FFFFFF"/>
                </a:solidFill>
                <a:latin typeface="Arial"/>
                <a:cs typeface="Arial"/>
              </a:rPr>
              <a:t>Mark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applications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280" dirty="0">
                <a:solidFill>
                  <a:srgbClr val="FFFFFF"/>
                </a:solidFill>
                <a:latin typeface="Arial"/>
                <a:cs typeface="Arial"/>
              </a:rPr>
              <a:t>accepted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229" dirty="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sz="2800" spc="250" dirty="0">
                <a:solidFill>
                  <a:srgbClr val="FFFFFF"/>
                </a:solidFill>
                <a:latin typeface="Arial"/>
                <a:cs typeface="Arial"/>
              </a:rPr>
              <a:t>come </a:t>
            </a:r>
            <a:r>
              <a:rPr sz="2800" spc="229" dirty="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serve 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basis </a:t>
            </a:r>
            <a:r>
              <a:rPr sz="295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-</a:t>
            </a:r>
            <a:r>
              <a:rPr sz="2950" spc="-3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making 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registering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intellectual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property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rights </a:t>
            </a:r>
            <a:r>
              <a:rPr sz="2800" spc="204" dirty="0">
                <a:solidFill>
                  <a:srgbClr val="FFFFFF"/>
                </a:solidFill>
                <a:latin typeface="Arial"/>
                <a:cs typeface="Arial"/>
              </a:rPr>
              <a:t>ever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229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important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2800" spc="295" dirty="0">
                <a:solidFill>
                  <a:srgbClr val="FFFFFF"/>
                </a:solidFill>
                <a:latin typeface="Arial"/>
                <a:cs typeface="Arial"/>
              </a:rPr>
              <a:t>UKIPO </a:t>
            </a:r>
            <a:r>
              <a:rPr sz="2950" spc="630" dirty="0">
                <a:solidFill>
                  <a:srgbClr val="FFFFFF"/>
                </a:solidFill>
                <a:latin typeface="Lucida Sans Unicode"/>
                <a:cs typeface="Lucida Sans Unicode"/>
              </a:rPr>
              <a:t>–</a:t>
            </a:r>
            <a:r>
              <a:rPr sz="29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gov</a:t>
            </a:r>
            <a:r>
              <a:rPr sz="2950" spc="235" dirty="0">
                <a:solidFill>
                  <a:srgbClr val="FFFFFF"/>
                </a:solidFill>
                <a:latin typeface="Lucida Sans Unicode"/>
                <a:cs typeface="Lucida Sans Unicode"/>
              </a:rPr>
              <a:t>.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uk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12700" marR="1072515">
              <a:lnSpc>
                <a:spcPct val="120000"/>
              </a:lnSpc>
              <a:spcBef>
                <a:spcPts val="5"/>
              </a:spcBef>
            </a:pP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Ensuring </a:t>
            </a: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provider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IP </a:t>
            </a:r>
            <a:r>
              <a:rPr sz="2800" spc="204" dirty="0">
                <a:solidFill>
                  <a:srgbClr val="FFFFFF"/>
                </a:solidFill>
                <a:latin typeface="Arial"/>
                <a:cs typeface="Arial"/>
              </a:rPr>
              <a:t>legal services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advise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80" dirty="0">
                <a:solidFill>
                  <a:srgbClr val="FFFFFF"/>
                </a:solidFill>
                <a:latin typeface="Arial"/>
                <a:cs typeface="Arial"/>
              </a:rPr>
              <a:t>correct  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classes </a:t>
            </a:r>
            <a:r>
              <a:rPr sz="2800" spc="275" dirty="0">
                <a:solidFill>
                  <a:srgbClr val="FFFFFF"/>
                </a:solidFill>
                <a:latin typeface="Arial"/>
                <a:cs typeface="Arial"/>
              </a:rPr>
              <a:t>depending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business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strategy </a:t>
            </a:r>
            <a:r>
              <a:rPr sz="295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- </a:t>
            </a:r>
            <a:r>
              <a:rPr sz="2800" spc="215" dirty="0">
                <a:solidFill>
                  <a:srgbClr val="FFFFFF"/>
                </a:solidFill>
                <a:latin typeface="Arial"/>
                <a:cs typeface="Arial"/>
              </a:rPr>
              <a:t>today and 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50" dirty="0">
                <a:solidFill>
                  <a:srgbClr val="FFFFFF"/>
                </a:solidFill>
                <a:latin typeface="Arial"/>
                <a:cs typeface="Arial"/>
              </a:rPr>
              <a:t>future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12700" marR="5080">
              <a:lnSpc>
                <a:spcPct val="122400"/>
              </a:lnSpc>
            </a:pP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Ensuring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where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marks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registered</a:t>
            </a:r>
            <a:r>
              <a:rPr sz="2950" spc="240" dirty="0">
                <a:solidFill>
                  <a:srgbClr val="FFFFFF"/>
                </a:solidFill>
                <a:latin typeface="Lucida Sans Unicode"/>
                <a:cs typeface="Lucida Sans Unicode"/>
              </a:rPr>
              <a:t>,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250" dirty="0">
                <a:solidFill>
                  <a:srgbClr val="FFFFFF"/>
                </a:solidFill>
                <a:latin typeface="Arial"/>
                <a:cs typeface="Arial"/>
              </a:rPr>
              <a:t>them 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270" dirty="0">
                <a:solidFill>
                  <a:srgbClr val="FFFFFF"/>
                </a:solidFill>
                <a:latin typeface="Arial"/>
                <a:cs typeface="Arial"/>
              </a:rPr>
              <a:t>proper </a:t>
            </a:r>
            <a:r>
              <a:rPr sz="2800" spc="21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sufficient</a:t>
            </a:r>
            <a:r>
              <a:rPr sz="28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satisfy </a:t>
            </a:r>
            <a:r>
              <a:rPr sz="2800" spc="204" dirty="0">
                <a:solidFill>
                  <a:srgbClr val="FFFFFF"/>
                </a:solidFill>
                <a:latin typeface="Arial"/>
                <a:cs typeface="Arial"/>
              </a:rPr>
              <a:t>legal</a:t>
            </a:r>
            <a:r>
              <a:rPr sz="2800" spc="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75168" y="764306"/>
            <a:ext cx="12573635" cy="177990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>
              <a:lnSpc>
                <a:spcPts val="6600"/>
              </a:lnSpc>
              <a:spcBef>
                <a:spcPts val="830"/>
              </a:spcBef>
              <a:tabLst>
                <a:tab pos="6137275" algn="l"/>
              </a:tabLst>
            </a:pPr>
            <a:r>
              <a:rPr sz="6000" spc="5" dirty="0"/>
              <a:t>Registration</a:t>
            </a:r>
            <a:r>
              <a:rPr sz="6000" spc="254" dirty="0"/>
              <a:t> </a:t>
            </a:r>
            <a:r>
              <a:rPr sz="4650" spc="630" dirty="0">
                <a:latin typeface="Lucida Sans Unicode"/>
                <a:cs typeface="Lucida Sans Unicode"/>
              </a:rPr>
              <a:t>-	</a:t>
            </a:r>
            <a:r>
              <a:rPr sz="6000" spc="15" dirty="0"/>
              <a:t>protecting </a:t>
            </a:r>
            <a:r>
              <a:rPr sz="6000" spc="-45" dirty="0"/>
              <a:t>your  </a:t>
            </a:r>
            <a:r>
              <a:rPr sz="6000" spc="50" dirty="0"/>
              <a:t>brand</a:t>
            </a:r>
            <a:r>
              <a:rPr sz="6000" spc="245" dirty="0"/>
              <a:t> </a:t>
            </a:r>
            <a:r>
              <a:rPr sz="6000" dirty="0"/>
              <a:t>reputation</a:t>
            </a:r>
            <a:endParaRPr sz="6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27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75168" y="3044227"/>
            <a:ext cx="15390494" cy="4274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90"/>
              </a:spcBef>
            </a:pPr>
            <a:r>
              <a:rPr sz="2800" spc="275" dirty="0">
                <a:solidFill>
                  <a:srgbClr val="FFFFFF"/>
                </a:solidFill>
                <a:latin typeface="Arial"/>
                <a:cs typeface="Arial"/>
              </a:rPr>
              <a:t>Managing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risk at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times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vast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sz="2800" spc="275" dirty="0">
                <a:solidFill>
                  <a:srgbClr val="FFFFFF"/>
                </a:solidFill>
                <a:latin typeface="Arial"/>
                <a:cs typeface="Arial"/>
              </a:rPr>
              <a:t>growth 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essential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realising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r>
              <a:rPr sz="28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within 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Intellectual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Property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Arial"/>
              <a:cs typeface="Arial"/>
            </a:endParaRPr>
          </a:p>
          <a:p>
            <a:pPr marL="12700" marR="332105">
              <a:lnSpc>
                <a:spcPct val="122400"/>
              </a:lnSpc>
            </a:pP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watching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marks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using professional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Intellectual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Property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services</a:t>
            </a:r>
            <a:r>
              <a:rPr sz="2950" spc="200" dirty="0">
                <a:solidFill>
                  <a:srgbClr val="FFFFFF"/>
                </a:solidFill>
                <a:latin typeface="Lucida Sans Unicode"/>
                <a:cs typeface="Lucida Sans Unicode"/>
              </a:rPr>
              <a:t>, </a:t>
            </a: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8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are 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made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aware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190" dirty="0">
                <a:solidFill>
                  <a:srgbClr val="FFFFFF"/>
                </a:solidFill>
                <a:latin typeface="Arial"/>
                <a:cs typeface="Arial"/>
              </a:rPr>
              <a:t>similar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registrations of </a:t>
            </a:r>
            <a:r>
              <a:rPr sz="2800" spc="114" dirty="0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marks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Arial"/>
              <a:cs typeface="Arial"/>
            </a:endParaRPr>
          </a:p>
          <a:p>
            <a:pPr marL="12700" marR="443865">
              <a:lnSpc>
                <a:spcPct val="124500"/>
              </a:lnSpc>
            </a:pP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Intellectual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Property </a:t>
            </a:r>
            <a:r>
              <a:rPr sz="2800" spc="204" dirty="0">
                <a:solidFill>
                  <a:srgbClr val="FFFFFF"/>
                </a:solidFill>
                <a:latin typeface="Arial"/>
                <a:cs typeface="Arial"/>
              </a:rPr>
              <a:t>services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give </a:t>
            </a: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229" dirty="0">
                <a:solidFill>
                  <a:srgbClr val="FFFFFF"/>
                </a:solidFill>
                <a:latin typeface="Arial"/>
                <a:cs typeface="Arial"/>
              </a:rPr>
              <a:t>advice </a:t>
            </a: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need with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reference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14" dirty="0">
                <a:solidFill>
                  <a:srgbClr val="FFFFFF"/>
                </a:solidFill>
                <a:latin typeface="Arial"/>
                <a:cs typeface="Arial"/>
              </a:rPr>
              <a:t>any 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enforcement </a:t>
            </a:r>
            <a:r>
              <a:rPr sz="2800" spc="270" dirty="0">
                <a:solidFill>
                  <a:srgbClr val="FFFFFF"/>
                </a:solidFill>
                <a:latin typeface="Arial"/>
                <a:cs typeface="Arial"/>
              </a:rPr>
              <a:t>procedure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800" spc="265" dirty="0">
                <a:solidFill>
                  <a:srgbClr val="FFFFFF"/>
                </a:solidFill>
                <a:latin typeface="Arial"/>
                <a:cs typeface="Arial"/>
              </a:rPr>
              <a:t>could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taken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75168" y="764306"/>
            <a:ext cx="13114655" cy="177990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>
              <a:lnSpc>
                <a:spcPts val="6600"/>
              </a:lnSpc>
              <a:spcBef>
                <a:spcPts val="830"/>
              </a:spcBef>
            </a:pPr>
            <a:r>
              <a:rPr sz="6000" spc="75" dirty="0"/>
              <a:t>Maintaining </a:t>
            </a:r>
            <a:r>
              <a:rPr sz="6000" spc="-5" dirty="0"/>
              <a:t>protection for </a:t>
            </a:r>
            <a:r>
              <a:rPr sz="6000" spc="-45" dirty="0"/>
              <a:t>your  </a:t>
            </a:r>
            <a:r>
              <a:rPr sz="6000" spc="50" dirty="0"/>
              <a:t>brand</a:t>
            </a:r>
            <a:endParaRPr sz="6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99541" y="2839876"/>
            <a:ext cx="5688330" cy="0"/>
          </a:xfrm>
          <a:custGeom>
            <a:avLst/>
            <a:gdLst/>
            <a:ahLst/>
            <a:cxnLst/>
            <a:rect l="l" t="t" r="r" b="b"/>
            <a:pathLst>
              <a:path w="5688330">
                <a:moveTo>
                  <a:pt x="0" y="0"/>
                </a:moveTo>
                <a:lnTo>
                  <a:pt x="5688180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78684" y="1667391"/>
            <a:ext cx="12531090" cy="8172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390" dirty="0">
                <a:latin typeface="Arial"/>
                <a:cs typeface="Arial"/>
              </a:rPr>
              <a:t>Maintaining </a:t>
            </a:r>
            <a:r>
              <a:rPr sz="5200" spc="425" dirty="0">
                <a:latin typeface="Arial"/>
                <a:cs typeface="Arial"/>
              </a:rPr>
              <a:t>protection </a:t>
            </a:r>
            <a:r>
              <a:rPr sz="5200" spc="380" dirty="0">
                <a:latin typeface="Arial"/>
                <a:cs typeface="Arial"/>
              </a:rPr>
              <a:t>for </a:t>
            </a:r>
            <a:r>
              <a:rPr sz="5200" spc="265" dirty="0">
                <a:latin typeface="Arial"/>
                <a:cs typeface="Arial"/>
              </a:rPr>
              <a:t>your</a:t>
            </a:r>
            <a:r>
              <a:rPr sz="5200" spc="-310" dirty="0">
                <a:latin typeface="Arial"/>
                <a:cs typeface="Arial"/>
              </a:rPr>
              <a:t> </a:t>
            </a:r>
            <a:r>
              <a:rPr sz="5200" spc="385" dirty="0">
                <a:latin typeface="Arial"/>
                <a:cs typeface="Arial"/>
              </a:rPr>
              <a:t>brand</a:t>
            </a:r>
            <a:endParaRPr sz="5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20256" y="5314942"/>
            <a:ext cx="294195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90" dirty="0">
                <a:solidFill>
                  <a:srgbClr val="FFFFFF"/>
                </a:solidFill>
                <a:latin typeface="Arial Black"/>
                <a:cs typeface="Arial Black"/>
              </a:rPr>
              <a:t>FRANCHISING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10044" y="6190041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59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03588" y="5314942"/>
            <a:ext cx="22796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10" dirty="0">
                <a:solidFill>
                  <a:srgbClr val="FFFFFF"/>
                </a:solidFill>
                <a:latin typeface="Arial Black"/>
                <a:cs typeface="Arial Black"/>
              </a:rPr>
              <a:t>L</a:t>
            </a:r>
            <a:r>
              <a:rPr sz="2800" spc="-4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2800" spc="105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2800" spc="140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2800" spc="150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2800" dirty="0">
                <a:solidFill>
                  <a:srgbClr val="FFFFFF"/>
                </a:solidFill>
                <a:latin typeface="Arial Black"/>
                <a:cs typeface="Arial Black"/>
              </a:rPr>
              <a:t>S</a:t>
            </a:r>
            <a:r>
              <a:rPr sz="2800" spc="-4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2800" spc="150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2800" spc="-1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62232" y="6190041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60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27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97510" y="3178514"/>
            <a:ext cx="10893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120" dirty="0">
                <a:solidFill>
                  <a:srgbClr val="FFFFFF"/>
                </a:solidFill>
                <a:latin typeface="Arial"/>
                <a:cs typeface="Arial"/>
              </a:rPr>
              <a:t>Awareness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10" dirty="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14" dirty="0">
                <a:solidFill>
                  <a:srgbClr val="FFFFFF"/>
                </a:solidFill>
                <a:latin typeface="Arial"/>
                <a:cs typeface="Arial"/>
              </a:rPr>
              <a:t>gives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7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55" dirty="0">
                <a:solidFill>
                  <a:srgbClr val="FFFFFF"/>
                </a:solidFill>
                <a:latin typeface="Arial"/>
                <a:cs typeface="Arial"/>
              </a:rPr>
              <a:t>opportunity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10" dirty="0">
                <a:solidFill>
                  <a:srgbClr val="FFFFFF"/>
                </a:solidFill>
                <a:latin typeface="Arial"/>
                <a:cs typeface="Arial"/>
              </a:rPr>
              <a:t>manage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10" dirty="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61902" y="5314942"/>
            <a:ext cx="32702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140" dirty="0">
                <a:solidFill>
                  <a:srgbClr val="FFFFFF"/>
                </a:solidFill>
                <a:latin typeface="Arial Black"/>
                <a:cs typeface="Arial Black"/>
              </a:rPr>
              <a:t>ENFORCEMENT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215996" y="6190041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59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25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75168" y="2776620"/>
            <a:ext cx="15857219" cy="47066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Especially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important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sz="2800" spc="250" dirty="0">
                <a:solidFill>
                  <a:srgbClr val="FFFFFF"/>
                </a:solidFill>
                <a:latin typeface="Arial"/>
                <a:cs typeface="Arial"/>
              </a:rPr>
              <a:t>working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800" spc="265" dirty="0">
                <a:solidFill>
                  <a:srgbClr val="FFFFFF"/>
                </a:solidFill>
                <a:latin typeface="Arial"/>
                <a:cs typeface="Arial"/>
              </a:rPr>
              <a:t>independent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distributors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24500"/>
              </a:lnSpc>
            </a:pP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Ensuring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distributors </a:t>
            </a:r>
            <a:r>
              <a:rPr sz="2800" spc="21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manufacturers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800" spc="229" dirty="0">
                <a:solidFill>
                  <a:srgbClr val="FFFFFF"/>
                </a:solidFill>
                <a:latin typeface="Arial"/>
                <a:cs typeface="Arial"/>
              </a:rPr>
              <a:t>licensed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IP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leads</a:t>
            </a:r>
            <a:r>
              <a:rPr sz="28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maximising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value </a:t>
            </a:r>
            <a:r>
              <a:rPr sz="2800" spc="25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8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IP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5"/>
              </a:spcBef>
            </a:pP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Prevents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generation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280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copying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Arial"/>
              <a:cs typeface="Arial"/>
            </a:endParaRPr>
          </a:p>
          <a:p>
            <a:pPr marL="12700" marR="874394">
              <a:lnSpc>
                <a:spcPct val="122400"/>
              </a:lnSpc>
            </a:pP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Copycats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brand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line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280" dirty="0">
                <a:solidFill>
                  <a:srgbClr val="FFFFFF"/>
                </a:solidFill>
                <a:latin typeface="Arial"/>
                <a:cs typeface="Arial"/>
              </a:rPr>
              <a:t>products </a:t>
            </a:r>
            <a:r>
              <a:rPr sz="2800" spc="190" dirty="0">
                <a:solidFill>
                  <a:srgbClr val="FFFFFF"/>
                </a:solidFill>
                <a:latin typeface="Arial"/>
                <a:cs typeface="Arial"/>
              </a:rPr>
              <a:t>seem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reputable</a:t>
            </a:r>
            <a:r>
              <a:rPr sz="2950" spc="245" dirty="0">
                <a:solidFill>
                  <a:srgbClr val="FFFFFF"/>
                </a:solidFill>
                <a:latin typeface="Lucida Sans Unicode"/>
                <a:cs typeface="Lucida Sans Unicode"/>
              </a:rPr>
              <a:t>.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2800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can 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result 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significant </a:t>
            </a:r>
            <a:r>
              <a:rPr sz="2800" spc="229" dirty="0">
                <a:solidFill>
                  <a:srgbClr val="FFFFFF"/>
                </a:solidFill>
                <a:latin typeface="Arial"/>
                <a:cs typeface="Arial"/>
              </a:rPr>
              <a:t>damage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brand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75168" y="764304"/>
            <a:ext cx="4039870" cy="941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0" spc="90" dirty="0"/>
              <a:t>L</a:t>
            </a:r>
            <a:r>
              <a:rPr sz="6000" spc="15" dirty="0"/>
              <a:t>i</a:t>
            </a:r>
            <a:r>
              <a:rPr sz="6000" spc="-145" dirty="0"/>
              <a:t>c</a:t>
            </a:r>
            <a:r>
              <a:rPr sz="6000" spc="-70" dirty="0"/>
              <a:t>e</a:t>
            </a:r>
            <a:r>
              <a:rPr sz="6000" spc="135" dirty="0"/>
              <a:t>n</a:t>
            </a:r>
            <a:r>
              <a:rPr sz="6000" spc="-165" dirty="0"/>
              <a:t>s</a:t>
            </a:r>
            <a:r>
              <a:rPr sz="6000" spc="15" dirty="0"/>
              <a:t>i</a:t>
            </a:r>
            <a:r>
              <a:rPr sz="6000" spc="135" dirty="0"/>
              <a:t>n</a:t>
            </a:r>
            <a:r>
              <a:rPr sz="6000" spc="-100" dirty="0"/>
              <a:t>g</a:t>
            </a:r>
            <a:endParaRPr sz="6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5168" y="3163325"/>
            <a:ext cx="15683230" cy="4578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Franchising 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used particularly </a:t>
            </a:r>
            <a:r>
              <a:rPr sz="2800" spc="16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businesses </a:t>
            </a:r>
            <a:r>
              <a:rPr sz="2800" spc="9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120" dirty="0">
                <a:solidFill>
                  <a:srgbClr val="FFFFFF"/>
                </a:solidFill>
                <a:latin typeface="Arial"/>
                <a:cs typeface="Arial"/>
              </a:rPr>
              <a:t>way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spc="250" dirty="0">
                <a:solidFill>
                  <a:srgbClr val="FFFFFF"/>
                </a:solidFill>
                <a:latin typeface="Arial"/>
                <a:cs typeface="Arial"/>
              </a:rPr>
              <a:t>working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with the</a:t>
            </a:r>
            <a:r>
              <a:rPr sz="2800" spc="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infringers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75168" y="784450"/>
            <a:ext cx="4949190" cy="941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0" spc="35" dirty="0">
                <a:solidFill>
                  <a:srgbClr val="FFFFFF"/>
                </a:solidFill>
                <a:latin typeface="Arial Black"/>
                <a:cs typeface="Arial Black"/>
              </a:rPr>
              <a:t>Franchising</a:t>
            </a:r>
            <a:endParaRPr sz="6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28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75168" y="3064365"/>
            <a:ext cx="15748000" cy="53365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303530">
              <a:lnSpc>
                <a:spcPct val="124500"/>
              </a:lnSpc>
              <a:spcBef>
                <a:spcPts val="90"/>
              </a:spcBef>
            </a:pPr>
            <a:r>
              <a:rPr sz="2800" spc="280" dirty="0">
                <a:solidFill>
                  <a:srgbClr val="FFFFFF"/>
                </a:solidFill>
                <a:latin typeface="Arial"/>
                <a:cs typeface="Arial"/>
              </a:rPr>
              <a:t>Proper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enforcement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of Intellectual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Property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rights 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considerably </a:t>
            </a:r>
            <a:r>
              <a:rPr sz="2800" spc="229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800" spc="265" dirty="0">
                <a:solidFill>
                  <a:srgbClr val="FFFFFF"/>
                </a:solidFill>
                <a:latin typeface="Arial"/>
                <a:cs typeface="Arial"/>
              </a:rPr>
              <a:t>difficult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800" spc="285" dirty="0">
                <a:solidFill>
                  <a:srgbClr val="FFFFFF"/>
                </a:solidFill>
                <a:latin typeface="Arial"/>
                <a:cs typeface="Arial"/>
              </a:rPr>
              <a:t>SMEs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5"/>
              </a:spcBef>
            </a:pP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Insufficient funds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250" dirty="0">
                <a:solidFill>
                  <a:srgbClr val="FFFFFF"/>
                </a:solidFill>
                <a:latin typeface="Arial"/>
                <a:cs typeface="Arial"/>
              </a:rPr>
              <a:t>enforce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rights 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75" dirty="0">
                <a:solidFill>
                  <a:srgbClr val="FFFFFF"/>
                </a:solidFill>
                <a:latin typeface="Arial"/>
                <a:cs typeface="Arial"/>
              </a:rPr>
              <a:t>court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24500"/>
              </a:lnSpc>
            </a:pPr>
            <a:r>
              <a:rPr sz="2800" spc="265" dirty="0">
                <a:solidFill>
                  <a:srgbClr val="FFFFFF"/>
                </a:solidFill>
                <a:latin typeface="Arial"/>
                <a:cs typeface="Arial"/>
              </a:rPr>
              <a:t>Enforcement 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2800" spc="204" dirty="0">
                <a:solidFill>
                  <a:srgbClr val="FFFFFF"/>
                </a:solidFill>
                <a:latin typeface="Arial"/>
                <a:cs typeface="Arial"/>
              </a:rPr>
              <a:t>still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800" spc="250" dirty="0">
                <a:solidFill>
                  <a:srgbClr val="FFFFFF"/>
                </a:solidFill>
                <a:latin typeface="Arial"/>
                <a:cs typeface="Arial"/>
              </a:rPr>
              <a:t>accomplished </a:t>
            </a:r>
            <a:r>
              <a:rPr sz="2800" spc="204" dirty="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sz="2800" spc="229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265" dirty="0">
                <a:solidFill>
                  <a:srgbClr val="FFFFFF"/>
                </a:solidFill>
                <a:latin typeface="Arial"/>
                <a:cs typeface="Arial"/>
              </a:rPr>
              <a:t>backed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with the 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necessary</a:t>
            </a:r>
            <a:r>
              <a:rPr sz="280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elements 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prove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ownership of Intellectual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Property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rights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Arial"/>
              <a:cs typeface="Arial"/>
            </a:endParaRPr>
          </a:p>
          <a:p>
            <a:pPr marL="12700" marR="142875">
              <a:lnSpc>
                <a:spcPct val="122400"/>
              </a:lnSpc>
            </a:pP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Includes </a:t>
            </a:r>
            <a:r>
              <a:rPr sz="2800" spc="215" dirty="0">
                <a:solidFill>
                  <a:srgbClr val="FFFFFF"/>
                </a:solidFill>
                <a:latin typeface="Arial"/>
                <a:cs typeface="Arial"/>
              </a:rPr>
              <a:t>assigning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Intellectual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Property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rights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holding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950" spc="265" dirty="0">
                <a:solidFill>
                  <a:srgbClr val="FFFFFF"/>
                </a:solidFill>
                <a:latin typeface="Lucida Sans Unicode"/>
                <a:cs typeface="Lucida Sans Unicode"/>
              </a:rPr>
              <a:t>“</a:t>
            </a:r>
            <a:r>
              <a:rPr sz="2800" spc="26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28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bank</a:t>
            </a:r>
            <a:r>
              <a:rPr sz="2950" spc="254" dirty="0">
                <a:solidFill>
                  <a:srgbClr val="FFFFFF"/>
                </a:solidFill>
                <a:latin typeface="Lucida Sans Unicode"/>
                <a:cs typeface="Lucida Sans Unicode"/>
              </a:rPr>
              <a:t>”. 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800" spc="225" dirty="0">
                <a:solidFill>
                  <a:srgbClr val="FFFFFF"/>
                </a:solidFill>
                <a:latin typeface="Arial"/>
                <a:cs typeface="Arial"/>
              </a:rPr>
              <a:t>proves </a:t>
            </a:r>
            <a:r>
              <a:rPr sz="2800" spc="24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800" spc="2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spc="235" dirty="0">
                <a:solidFill>
                  <a:srgbClr val="FFFFFF"/>
                </a:solidFill>
                <a:latin typeface="Arial"/>
                <a:cs typeface="Arial"/>
              </a:rPr>
              <a:t>Intellectual </a:t>
            </a:r>
            <a:r>
              <a:rPr sz="2800" spc="260" dirty="0">
                <a:solidFill>
                  <a:srgbClr val="FFFFFF"/>
                </a:solidFill>
                <a:latin typeface="Arial"/>
                <a:cs typeface="Arial"/>
              </a:rPr>
              <a:t>Property 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being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20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75168" y="784447"/>
            <a:ext cx="5390515" cy="941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0" spc="365" dirty="0"/>
              <a:t>E</a:t>
            </a:r>
            <a:r>
              <a:rPr sz="6000" spc="135" dirty="0"/>
              <a:t>n</a:t>
            </a:r>
            <a:r>
              <a:rPr sz="6000" spc="145" dirty="0"/>
              <a:t>f</a:t>
            </a:r>
            <a:r>
              <a:rPr sz="6000" spc="25" dirty="0"/>
              <a:t>o</a:t>
            </a:r>
            <a:r>
              <a:rPr sz="6000" spc="114" dirty="0"/>
              <a:t>r</a:t>
            </a:r>
            <a:r>
              <a:rPr sz="6000" spc="-145" dirty="0"/>
              <a:t>c</a:t>
            </a:r>
            <a:r>
              <a:rPr sz="6000" spc="-70" dirty="0"/>
              <a:t>e</a:t>
            </a:r>
            <a:r>
              <a:rPr sz="6000" spc="-85" dirty="0"/>
              <a:t>m</a:t>
            </a:r>
            <a:r>
              <a:rPr sz="6000" spc="-70" dirty="0"/>
              <a:t>e</a:t>
            </a:r>
            <a:r>
              <a:rPr sz="6000" spc="135" dirty="0"/>
              <a:t>n</a:t>
            </a:r>
            <a:r>
              <a:rPr sz="6000" spc="-345" dirty="0"/>
              <a:t>t</a:t>
            </a:r>
            <a:endParaRPr sz="6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0933" y="995461"/>
            <a:ext cx="7553959" cy="177990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>
              <a:lnSpc>
                <a:spcPts val="6600"/>
              </a:lnSpc>
              <a:spcBef>
                <a:spcPts val="830"/>
              </a:spcBef>
            </a:pPr>
            <a:r>
              <a:rPr sz="6000" spc="-50" dirty="0"/>
              <a:t>Get </a:t>
            </a:r>
            <a:r>
              <a:rPr sz="6000" spc="-75" dirty="0"/>
              <a:t>expert </a:t>
            </a:r>
            <a:r>
              <a:rPr sz="6000" dirty="0"/>
              <a:t>insight  </a:t>
            </a:r>
            <a:r>
              <a:rPr sz="6000" spc="-45" dirty="0"/>
              <a:t>and</a:t>
            </a:r>
            <a:r>
              <a:rPr sz="6000" spc="240" dirty="0"/>
              <a:t> </a:t>
            </a:r>
            <a:r>
              <a:rPr sz="6000" spc="-60" dirty="0"/>
              <a:t>advice</a:t>
            </a:r>
            <a:endParaRPr sz="6000"/>
          </a:p>
        </p:txBody>
      </p:sp>
      <p:sp>
        <p:nvSpPr>
          <p:cNvPr id="3" name="object 3"/>
          <p:cNvSpPr/>
          <p:nvPr/>
        </p:nvSpPr>
        <p:spPr>
          <a:xfrm>
            <a:off x="0" y="428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20933" y="3008312"/>
            <a:ext cx="5764530" cy="6388100"/>
          </a:xfrm>
          <a:prstGeom prst="rect">
            <a:avLst/>
          </a:prstGeom>
        </p:spPr>
        <p:txBody>
          <a:bodyPr vert="horz" wrap="square" lIns="0" tIns="279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0"/>
              </a:spcBef>
            </a:pPr>
            <a:r>
              <a:rPr sz="3200" spc="140" dirty="0">
                <a:solidFill>
                  <a:srgbClr val="E90029"/>
                </a:solidFill>
                <a:latin typeface="Arial Black"/>
                <a:cs typeface="Arial Black"/>
              </a:rPr>
              <a:t>EMAIL</a:t>
            </a:r>
            <a:r>
              <a:rPr sz="3200" spc="55" dirty="0">
                <a:solidFill>
                  <a:srgbClr val="E90029"/>
                </a:solidFill>
                <a:latin typeface="Arial Black"/>
                <a:cs typeface="Arial Black"/>
              </a:rPr>
              <a:t> </a:t>
            </a:r>
            <a:r>
              <a:rPr sz="3200" spc="135" dirty="0">
                <a:solidFill>
                  <a:srgbClr val="E90029"/>
                </a:solidFill>
                <a:latin typeface="Arial Black"/>
                <a:cs typeface="Arial Black"/>
              </a:rPr>
              <a:t>ADDRESS</a:t>
            </a:r>
            <a:endParaRPr sz="32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925"/>
              </a:spcBef>
            </a:pPr>
            <a:r>
              <a:rPr sz="2800" spc="215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katie</a:t>
            </a:r>
            <a:r>
              <a:rPr sz="2900" spc="215" dirty="0">
                <a:solidFill>
                  <a:srgbClr val="FFFFFF"/>
                </a:solidFill>
                <a:latin typeface="Lucida Sans Unicode"/>
                <a:cs typeface="Lucida Sans Unicode"/>
                <a:hlinkClick r:id="rId2"/>
              </a:rPr>
              <a:t>.</a:t>
            </a:r>
            <a:r>
              <a:rPr sz="2800" spc="215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waite</a:t>
            </a:r>
            <a:r>
              <a:rPr sz="2900" spc="215" dirty="0">
                <a:solidFill>
                  <a:srgbClr val="FFFFFF"/>
                </a:solidFill>
                <a:latin typeface="Lucida Sans Unicode"/>
                <a:cs typeface="Lucida Sans Unicode"/>
                <a:hlinkClick r:id="rId2"/>
              </a:rPr>
              <a:t>@</a:t>
            </a:r>
            <a:r>
              <a:rPr sz="2800" spc="215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tmoa</a:t>
            </a:r>
            <a:r>
              <a:rPr sz="2900" spc="215" dirty="0">
                <a:solidFill>
                  <a:srgbClr val="FFFFFF"/>
                </a:solidFill>
                <a:latin typeface="Lucida Sans Unicode"/>
                <a:cs typeface="Lucida Sans Unicode"/>
                <a:hlinkClick r:id="rId2"/>
              </a:rPr>
              <a:t>.</a:t>
            </a:r>
            <a:r>
              <a:rPr sz="2800" spc="215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com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155" dirty="0">
                <a:solidFill>
                  <a:srgbClr val="E90029"/>
                </a:solidFill>
                <a:latin typeface="Arial Black"/>
                <a:cs typeface="Arial Black"/>
              </a:rPr>
              <a:t>PHONE</a:t>
            </a:r>
            <a:r>
              <a:rPr sz="3200" spc="60" dirty="0">
                <a:solidFill>
                  <a:srgbClr val="E90029"/>
                </a:solidFill>
                <a:latin typeface="Arial Black"/>
                <a:cs typeface="Arial Black"/>
              </a:rPr>
              <a:t> </a:t>
            </a:r>
            <a:r>
              <a:rPr sz="3200" spc="175" dirty="0">
                <a:solidFill>
                  <a:srgbClr val="E90029"/>
                </a:solidFill>
                <a:latin typeface="Arial Black"/>
                <a:cs typeface="Arial Black"/>
              </a:rPr>
              <a:t>NUMBER</a:t>
            </a:r>
            <a:endParaRPr sz="32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925"/>
              </a:spcBef>
            </a:pPr>
            <a:r>
              <a:rPr sz="2900" spc="-95" dirty="0">
                <a:solidFill>
                  <a:srgbClr val="FFFFFF"/>
                </a:solidFill>
                <a:latin typeface="Lucida Sans Unicode"/>
                <a:cs typeface="Lucida Sans Unicode"/>
              </a:rPr>
              <a:t>+44 </a:t>
            </a:r>
            <a:r>
              <a:rPr sz="2900" spc="130" dirty="0">
                <a:solidFill>
                  <a:srgbClr val="FFFFFF"/>
                </a:solidFill>
                <a:latin typeface="Lucida Sans Unicode"/>
                <a:cs typeface="Lucida Sans Unicode"/>
              </a:rPr>
              <a:t>(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900" spc="130" dirty="0">
                <a:solidFill>
                  <a:srgbClr val="FFFFFF"/>
                </a:solidFill>
                <a:latin typeface="Lucida Sans Unicode"/>
                <a:cs typeface="Lucida Sans Unicode"/>
              </a:rPr>
              <a:t>)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2900" spc="130" dirty="0">
                <a:solidFill>
                  <a:srgbClr val="FFFFFF"/>
                </a:solidFill>
                <a:latin typeface="Lucida Sans Unicode"/>
                <a:cs typeface="Lucida Sans Unicode"/>
              </a:rPr>
              <a:t>3 </a:t>
            </a:r>
            <a:r>
              <a:rPr sz="2800" spc="254" dirty="0">
                <a:solidFill>
                  <a:srgbClr val="FFFFFF"/>
                </a:solidFill>
                <a:latin typeface="Arial"/>
                <a:cs typeface="Arial"/>
              </a:rPr>
              <a:t>102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900" spc="195" dirty="0">
                <a:solidFill>
                  <a:srgbClr val="FFFFFF"/>
                </a:solidFill>
                <a:latin typeface="Lucida Sans Unicode"/>
                <a:cs typeface="Lucida Sans Unicode"/>
              </a:rPr>
              <a:t>9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012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70" dirty="0">
                <a:solidFill>
                  <a:srgbClr val="E90029"/>
                </a:solidFill>
                <a:latin typeface="Arial Black"/>
                <a:cs typeface="Arial Black"/>
              </a:rPr>
              <a:t>LINKEDIN</a:t>
            </a:r>
            <a:endParaRPr sz="32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sz="2800" spc="29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WWW</a:t>
            </a:r>
            <a:r>
              <a:rPr sz="2900" spc="295" dirty="0">
                <a:solidFill>
                  <a:srgbClr val="FFFFFF"/>
                </a:solidFill>
                <a:latin typeface="Lucida Sans Unicode"/>
                <a:cs typeface="Lucida Sans Unicode"/>
                <a:hlinkClick r:id="rId3"/>
              </a:rPr>
              <a:t>.</a:t>
            </a:r>
            <a:r>
              <a:rPr sz="2800" spc="29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LINKEDIN</a:t>
            </a:r>
            <a:r>
              <a:rPr sz="2900" spc="295" dirty="0">
                <a:solidFill>
                  <a:srgbClr val="FFFFFF"/>
                </a:solidFill>
                <a:latin typeface="Lucida Sans Unicode"/>
                <a:cs typeface="Lucida Sans Unicode"/>
                <a:hlinkClick r:id="rId3"/>
              </a:rPr>
              <a:t>.</a:t>
            </a:r>
            <a:r>
              <a:rPr sz="2800" spc="29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COM</a:t>
            </a:r>
            <a:r>
              <a:rPr sz="2900" spc="295" dirty="0">
                <a:solidFill>
                  <a:srgbClr val="FFFFFF"/>
                </a:solidFill>
                <a:latin typeface="Lucida Sans Unicode"/>
                <a:cs typeface="Lucida Sans Unicode"/>
                <a:hlinkClick r:id="rId3"/>
              </a:rPr>
              <a:t>/</a:t>
            </a:r>
            <a:r>
              <a:rPr sz="2800" spc="29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TMOA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105" dirty="0">
                <a:solidFill>
                  <a:srgbClr val="E90029"/>
                </a:solidFill>
                <a:latin typeface="Arial Black"/>
                <a:cs typeface="Arial Black"/>
              </a:rPr>
              <a:t>WEBSITE</a:t>
            </a:r>
            <a:endParaRPr sz="32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925"/>
              </a:spcBef>
            </a:pPr>
            <a:r>
              <a:rPr sz="2800" spc="34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WWW</a:t>
            </a:r>
            <a:r>
              <a:rPr sz="2900" spc="340" dirty="0">
                <a:solidFill>
                  <a:srgbClr val="FFFFFF"/>
                </a:solidFill>
                <a:latin typeface="Lucida Sans Unicode"/>
                <a:cs typeface="Lucida Sans Unicode"/>
                <a:hlinkClick r:id="rId4"/>
              </a:rPr>
              <a:t>.</a:t>
            </a:r>
            <a:r>
              <a:rPr sz="2800" spc="34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TMOA</a:t>
            </a:r>
            <a:r>
              <a:rPr sz="2900" spc="340" dirty="0">
                <a:solidFill>
                  <a:srgbClr val="FFFFFF"/>
                </a:solidFill>
                <a:latin typeface="Lucida Sans Unicode"/>
                <a:cs typeface="Lucida Sans Unicode"/>
                <a:hlinkClick r:id="rId4"/>
              </a:rPr>
              <a:t>.</a:t>
            </a:r>
            <a:r>
              <a:rPr sz="2800" spc="34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COM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90" dirty="0"/>
              <a:t>Thank</a:t>
            </a:r>
            <a:r>
              <a:rPr spc="285" dirty="0"/>
              <a:t> </a:t>
            </a:r>
            <a:r>
              <a:rPr spc="245" dirty="0"/>
              <a:t>you</a:t>
            </a:r>
            <a:r>
              <a:rPr sz="6800" spc="245" dirty="0">
                <a:latin typeface="Lucida Sans Unicode"/>
                <a:cs typeface="Lucida Sans Unicode"/>
              </a:rPr>
              <a:t>!</a:t>
            </a:r>
            <a:endParaRPr sz="68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28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225425" marR="217804" algn="ctr">
              <a:lnSpc>
                <a:spcPts val="7950"/>
              </a:lnSpc>
              <a:spcBef>
                <a:spcPts val="1760"/>
              </a:spcBef>
            </a:pPr>
            <a:r>
              <a:rPr spc="125" dirty="0"/>
              <a:t>TRUSTED</a:t>
            </a:r>
            <a:r>
              <a:rPr spc="-5" dirty="0"/>
              <a:t> </a:t>
            </a:r>
            <a:r>
              <a:rPr spc="190" dirty="0"/>
              <a:t>GLOBAL  </a:t>
            </a:r>
            <a:r>
              <a:rPr spc="300" dirty="0"/>
              <a:t>TRADE</a:t>
            </a:r>
            <a:r>
              <a:rPr spc="55" dirty="0"/>
              <a:t> </a:t>
            </a:r>
            <a:r>
              <a:rPr spc="455" dirty="0"/>
              <a:t>MARK</a:t>
            </a:r>
          </a:p>
          <a:p>
            <a:pPr marL="12700" marR="5080" algn="ctr">
              <a:lnSpc>
                <a:spcPts val="7950"/>
              </a:lnSpc>
            </a:pPr>
            <a:r>
              <a:rPr spc="100" dirty="0"/>
              <a:t>SOLUTIONS</a:t>
            </a:r>
            <a:r>
              <a:rPr sz="7500" spc="100" dirty="0"/>
              <a:t>, </a:t>
            </a:r>
            <a:r>
              <a:rPr spc="105" dirty="0"/>
              <a:t>SINCE  </a:t>
            </a:r>
            <a:r>
              <a:rPr spc="265" dirty="0"/>
              <a:t>1</a:t>
            </a:r>
            <a:r>
              <a:rPr sz="7500" spc="265" dirty="0"/>
              <a:t>883</a:t>
            </a:r>
            <a:endParaRPr sz="750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11558" y="1296267"/>
            <a:ext cx="7065009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220" dirty="0"/>
              <a:t>THURSDAY </a:t>
            </a:r>
            <a:r>
              <a:rPr sz="2800" spc="70" dirty="0"/>
              <a:t>12 </a:t>
            </a:r>
            <a:r>
              <a:rPr sz="2800" spc="290" dirty="0"/>
              <a:t>NOVEMBER</a:t>
            </a:r>
            <a:r>
              <a:rPr sz="2800" spc="-155" dirty="0"/>
              <a:t> </a:t>
            </a:r>
            <a:r>
              <a:rPr sz="2800" spc="140" dirty="0"/>
              <a:t>2020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6265806" y="7629255"/>
            <a:ext cx="5756275" cy="138557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ctr">
              <a:lnSpc>
                <a:spcPct val="112200"/>
              </a:lnSpc>
              <a:spcBef>
                <a:spcPts val="85"/>
              </a:spcBef>
            </a:pPr>
            <a:r>
              <a:rPr sz="2600" spc="-50" dirty="0">
                <a:solidFill>
                  <a:srgbClr val="FFFFFF"/>
                </a:solidFill>
                <a:latin typeface="Arial Black"/>
                <a:cs typeface="Arial Black"/>
              </a:rPr>
              <a:t>Katie </a:t>
            </a:r>
            <a:r>
              <a:rPr sz="2600" spc="60" dirty="0">
                <a:solidFill>
                  <a:srgbClr val="FFFFFF"/>
                </a:solidFill>
                <a:latin typeface="Arial Black"/>
                <a:cs typeface="Arial Black"/>
              </a:rPr>
              <a:t>Waite</a:t>
            </a:r>
            <a:r>
              <a:rPr sz="2400" spc="60" dirty="0">
                <a:solidFill>
                  <a:srgbClr val="FFFFFF"/>
                </a:solidFill>
                <a:latin typeface="Arial Black"/>
                <a:cs typeface="Arial Black"/>
              </a:rPr>
              <a:t>, </a:t>
            </a:r>
            <a:r>
              <a:rPr sz="2600" spc="150" dirty="0">
                <a:solidFill>
                  <a:srgbClr val="FFFFFF"/>
                </a:solidFill>
                <a:latin typeface="Arial Black"/>
                <a:cs typeface="Arial Black"/>
              </a:rPr>
              <a:t>TMOA </a:t>
            </a:r>
            <a:r>
              <a:rPr sz="2600" spc="60" dirty="0">
                <a:solidFill>
                  <a:srgbClr val="FFFFFF"/>
                </a:solidFill>
                <a:latin typeface="Arial Black"/>
                <a:cs typeface="Arial Black"/>
              </a:rPr>
              <a:t>IP </a:t>
            </a:r>
            <a:r>
              <a:rPr sz="2600" dirty="0">
                <a:solidFill>
                  <a:srgbClr val="FFFFFF"/>
                </a:solidFill>
                <a:latin typeface="Arial Black"/>
                <a:cs typeface="Arial Black"/>
              </a:rPr>
              <a:t>Attorney  </a:t>
            </a:r>
            <a:r>
              <a:rPr sz="2600" spc="85" dirty="0">
                <a:solidFill>
                  <a:srgbClr val="FFFFFF"/>
                </a:solidFill>
                <a:latin typeface="Verdana"/>
                <a:cs typeface="Verdana"/>
              </a:rPr>
              <a:t>katie</a:t>
            </a:r>
            <a:r>
              <a:rPr sz="2700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.</a:t>
            </a:r>
            <a:r>
              <a:rPr sz="2600" spc="85" dirty="0">
                <a:solidFill>
                  <a:srgbClr val="FFFFFF"/>
                </a:solidFill>
                <a:latin typeface="Verdana"/>
                <a:cs typeface="Verdana"/>
              </a:rPr>
              <a:t>waite</a:t>
            </a:r>
            <a:r>
              <a:rPr sz="2700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@</a:t>
            </a:r>
            <a:r>
              <a:rPr sz="2600" spc="85" dirty="0">
                <a:solidFill>
                  <a:srgbClr val="FFFFFF"/>
                </a:solidFill>
                <a:latin typeface="Verdana"/>
                <a:cs typeface="Verdana"/>
              </a:rPr>
              <a:t>tmoa</a:t>
            </a:r>
            <a:r>
              <a:rPr sz="2700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.</a:t>
            </a:r>
            <a:r>
              <a:rPr sz="2600" spc="85" dirty="0">
                <a:solidFill>
                  <a:srgbClr val="FFFFFF"/>
                </a:solidFill>
                <a:latin typeface="Verdana"/>
                <a:cs typeface="Verdana"/>
              </a:rPr>
              <a:t>com</a:t>
            </a:r>
            <a:endParaRPr sz="26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2700" spc="-60" dirty="0">
                <a:solidFill>
                  <a:srgbClr val="FFFFFF"/>
                </a:solidFill>
                <a:latin typeface="Lucida Sans Unicode"/>
                <a:cs typeface="Lucida Sans Unicode"/>
              </a:rPr>
              <a:t>+44 </a:t>
            </a:r>
            <a:r>
              <a:rPr sz="270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(</a:t>
            </a:r>
            <a:r>
              <a:rPr sz="2600" spc="55" dirty="0">
                <a:solidFill>
                  <a:srgbClr val="FFFFFF"/>
                </a:solidFill>
                <a:latin typeface="Verdana"/>
                <a:cs typeface="Verdana"/>
              </a:rPr>
              <a:t>0</a:t>
            </a:r>
            <a:r>
              <a:rPr sz="270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)</a:t>
            </a:r>
            <a:r>
              <a:rPr sz="2600" spc="55" dirty="0">
                <a:solidFill>
                  <a:srgbClr val="FFFFFF"/>
                </a:solidFill>
                <a:latin typeface="Verdana"/>
                <a:cs typeface="Verdana"/>
              </a:rPr>
              <a:t>20</a:t>
            </a:r>
            <a:r>
              <a:rPr sz="270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3 </a:t>
            </a:r>
            <a:r>
              <a:rPr sz="2600" spc="65" dirty="0">
                <a:solidFill>
                  <a:srgbClr val="FFFFFF"/>
                </a:solidFill>
                <a:latin typeface="Verdana"/>
                <a:cs typeface="Verdana"/>
              </a:rPr>
              <a:t>102</a:t>
            </a:r>
            <a:r>
              <a:rPr sz="2600" spc="3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70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9</a:t>
            </a:r>
            <a:r>
              <a:rPr sz="2600" spc="60" dirty="0">
                <a:solidFill>
                  <a:srgbClr val="FFFFFF"/>
                </a:solidFill>
                <a:latin typeface="Verdana"/>
                <a:cs typeface="Verdana"/>
              </a:rPr>
              <a:t>012</a:t>
            </a:r>
            <a:endParaRPr sz="26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13491" y="2252463"/>
            <a:ext cx="11060430" cy="0"/>
          </a:xfrm>
          <a:custGeom>
            <a:avLst/>
            <a:gdLst/>
            <a:ahLst/>
            <a:cxnLst/>
            <a:rect l="l" t="t" r="r" b="b"/>
            <a:pathLst>
              <a:path w="11060430">
                <a:moveTo>
                  <a:pt x="0" y="0"/>
                </a:moveTo>
                <a:lnTo>
                  <a:pt x="11059862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13491" y="7190113"/>
            <a:ext cx="11060430" cy="0"/>
          </a:xfrm>
          <a:custGeom>
            <a:avLst/>
            <a:gdLst/>
            <a:ahLst/>
            <a:cxnLst/>
            <a:rect l="l" t="t" r="r" b="b"/>
            <a:pathLst>
              <a:path w="11060430">
                <a:moveTo>
                  <a:pt x="0" y="0"/>
                </a:moveTo>
                <a:lnTo>
                  <a:pt x="11059862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26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424120" y="444339"/>
            <a:ext cx="2333624" cy="838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845497" y="9525228"/>
            <a:ext cx="2040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905" algn="l"/>
                <a:tab pos="1237615" algn="l"/>
              </a:tabLst>
            </a:pPr>
            <a:r>
              <a:rPr sz="2400" spc="-2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3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3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8205" y="3143220"/>
            <a:ext cx="4699000" cy="1766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6840"/>
              </a:lnSpc>
              <a:spcBef>
                <a:spcPts val="120"/>
              </a:spcBef>
            </a:pPr>
            <a:r>
              <a:rPr sz="5900" spc="220" dirty="0">
                <a:solidFill>
                  <a:schemeClr val="tx1"/>
                </a:solidFill>
              </a:rPr>
              <a:t>Today</a:t>
            </a:r>
            <a:r>
              <a:rPr sz="4650" spc="220" dirty="0">
                <a:solidFill>
                  <a:schemeClr val="tx1"/>
                </a:solidFill>
              </a:rPr>
              <a:t>'</a:t>
            </a:r>
            <a:r>
              <a:rPr sz="5900" spc="220" dirty="0">
                <a:solidFill>
                  <a:schemeClr val="tx1"/>
                </a:solidFill>
              </a:rPr>
              <a:t>s</a:t>
            </a:r>
            <a:endParaRPr sz="5900" dirty="0">
              <a:solidFill>
                <a:schemeClr val="tx1"/>
              </a:solidFill>
            </a:endParaRPr>
          </a:p>
          <a:p>
            <a:pPr marL="12700">
              <a:lnSpc>
                <a:spcPts val="6840"/>
              </a:lnSpc>
            </a:pPr>
            <a:r>
              <a:rPr sz="5900" spc="650" dirty="0">
                <a:solidFill>
                  <a:schemeClr val="tx1"/>
                </a:solidFill>
              </a:rPr>
              <a:t>D</a:t>
            </a:r>
            <a:r>
              <a:rPr sz="5900" spc="200" dirty="0">
                <a:solidFill>
                  <a:schemeClr val="tx1"/>
                </a:solidFill>
              </a:rPr>
              <a:t>i</a:t>
            </a:r>
            <a:r>
              <a:rPr sz="5900" spc="5" dirty="0">
                <a:solidFill>
                  <a:schemeClr val="tx1"/>
                </a:solidFill>
              </a:rPr>
              <a:t>s</a:t>
            </a:r>
            <a:r>
              <a:rPr sz="5900" spc="-30" dirty="0">
                <a:solidFill>
                  <a:schemeClr val="tx1"/>
                </a:solidFill>
              </a:rPr>
              <a:t>c</a:t>
            </a:r>
            <a:r>
              <a:rPr sz="5900" spc="409" dirty="0">
                <a:solidFill>
                  <a:schemeClr val="tx1"/>
                </a:solidFill>
              </a:rPr>
              <a:t>u</a:t>
            </a:r>
            <a:r>
              <a:rPr sz="5900" spc="5" dirty="0">
                <a:solidFill>
                  <a:schemeClr val="tx1"/>
                </a:solidFill>
              </a:rPr>
              <a:t>ss</a:t>
            </a:r>
            <a:r>
              <a:rPr sz="5900" spc="200" dirty="0">
                <a:solidFill>
                  <a:schemeClr val="tx1"/>
                </a:solidFill>
              </a:rPr>
              <a:t>i</a:t>
            </a:r>
            <a:r>
              <a:rPr sz="5900" spc="155" dirty="0">
                <a:solidFill>
                  <a:schemeClr val="tx1"/>
                </a:solidFill>
              </a:rPr>
              <a:t>o</a:t>
            </a:r>
            <a:r>
              <a:rPr sz="5900" spc="110" dirty="0">
                <a:solidFill>
                  <a:schemeClr val="tx1"/>
                </a:solidFill>
              </a:rPr>
              <a:t>n</a:t>
            </a:r>
            <a:endParaRPr sz="59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98205" y="5334037"/>
            <a:ext cx="5632450" cy="1795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0" spc="220" dirty="0">
                <a:solidFill>
                  <a:srgbClr val="E90029"/>
                </a:solidFill>
                <a:latin typeface="Arial Black"/>
                <a:cs typeface="Arial Black"/>
              </a:rPr>
              <a:t>OUTLINE OF</a:t>
            </a:r>
            <a:r>
              <a:rPr sz="3500" spc="715" dirty="0">
                <a:solidFill>
                  <a:srgbClr val="E90029"/>
                </a:solidFill>
                <a:latin typeface="Arial Black"/>
                <a:cs typeface="Arial Black"/>
              </a:rPr>
              <a:t> </a:t>
            </a:r>
            <a:r>
              <a:rPr sz="3500" spc="235" dirty="0">
                <a:solidFill>
                  <a:srgbClr val="E90029"/>
                </a:solidFill>
                <a:latin typeface="Arial Black"/>
                <a:cs typeface="Arial Black"/>
              </a:rPr>
              <a:t>TOPICS</a:t>
            </a:r>
            <a:endParaRPr sz="3500" dirty="0">
              <a:latin typeface="Arial Black"/>
              <a:cs typeface="Arial Black"/>
            </a:endParaRPr>
          </a:p>
          <a:p>
            <a:pPr marL="12700" marR="238760">
              <a:lnSpc>
                <a:spcPct val="118500"/>
              </a:lnSpc>
              <a:spcBef>
                <a:spcPts val="1470"/>
              </a:spcBef>
            </a:pPr>
            <a:r>
              <a:rPr sz="2800" spc="45" dirty="0">
                <a:latin typeface="Verdana"/>
                <a:cs typeface="Verdana"/>
              </a:rPr>
              <a:t>What </a:t>
            </a:r>
            <a:r>
              <a:rPr sz="2800" spc="10" dirty="0">
                <a:latin typeface="Verdana"/>
                <a:cs typeface="Verdana"/>
              </a:rPr>
              <a:t>is </a:t>
            </a:r>
            <a:r>
              <a:rPr sz="2800" spc="40" dirty="0">
                <a:latin typeface="Verdana"/>
                <a:cs typeface="Verdana"/>
              </a:rPr>
              <a:t>intellectual</a:t>
            </a:r>
            <a:r>
              <a:rPr sz="2800" spc="-165" dirty="0">
                <a:latin typeface="Verdana"/>
                <a:cs typeface="Verdana"/>
              </a:rPr>
              <a:t> </a:t>
            </a:r>
            <a:r>
              <a:rPr sz="2800" spc="55" dirty="0">
                <a:latin typeface="Verdana"/>
                <a:cs typeface="Verdana"/>
              </a:rPr>
              <a:t>property</a:t>
            </a:r>
            <a:r>
              <a:rPr sz="2900" spc="55" dirty="0">
                <a:latin typeface="Lucida Sans Unicode"/>
                <a:cs typeface="Lucida Sans Unicode"/>
              </a:rPr>
              <a:t>?  </a:t>
            </a:r>
            <a:r>
              <a:rPr sz="2800" spc="-5" dirty="0">
                <a:latin typeface="Verdana"/>
                <a:cs typeface="Verdana"/>
              </a:rPr>
              <a:t>Why </a:t>
            </a:r>
            <a:r>
              <a:rPr sz="2800" spc="10" dirty="0">
                <a:latin typeface="Verdana"/>
                <a:cs typeface="Verdana"/>
              </a:rPr>
              <a:t>is </a:t>
            </a:r>
            <a:r>
              <a:rPr sz="2800" spc="-20" dirty="0">
                <a:latin typeface="Verdana"/>
                <a:cs typeface="Verdana"/>
              </a:rPr>
              <a:t>it </a:t>
            </a:r>
            <a:r>
              <a:rPr sz="2800" spc="50" dirty="0">
                <a:latin typeface="Verdana"/>
                <a:cs typeface="Verdana"/>
              </a:rPr>
              <a:t>significant </a:t>
            </a:r>
            <a:r>
              <a:rPr sz="2900" spc="114" dirty="0">
                <a:latin typeface="Lucida Sans Unicode"/>
                <a:cs typeface="Lucida Sans Unicode"/>
              </a:rPr>
              <a:t>'</a:t>
            </a:r>
            <a:r>
              <a:rPr sz="2800" spc="114" dirty="0">
                <a:latin typeface="Verdana"/>
                <a:cs typeface="Verdana"/>
              </a:rPr>
              <a:t>to</a:t>
            </a:r>
            <a:r>
              <a:rPr sz="2800" spc="-245" dirty="0">
                <a:latin typeface="Verdana"/>
                <a:cs typeface="Verdana"/>
              </a:rPr>
              <a:t> </a:t>
            </a:r>
            <a:r>
              <a:rPr sz="2800" spc="145" dirty="0">
                <a:latin typeface="Verdana"/>
                <a:cs typeface="Verdana"/>
              </a:rPr>
              <a:t>me</a:t>
            </a:r>
            <a:r>
              <a:rPr sz="2900" spc="145" dirty="0">
                <a:latin typeface="Lucida Sans Unicode"/>
                <a:cs typeface="Lucida Sans Unicode"/>
              </a:rPr>
              <a:t>'?</a:t>
            </a:r>
            <a:endParaRPr sz="29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27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74173" y="9525230"/>
            <a:ext cx="7011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9185" algn="l"/>
                <a:tab pos="1930400" algn="l"/>
                <a:tab pos="4027170" algn="l"/>
                <a:tab pos="5989320" algn="l"/>
                <a:tab pos="6208395" algn="l"/>
              </a:tabLst>
            </a:pPr>
            <a:r>
              <a:rPr sz="3600" spc="-165" baseline="1157" dirty="0">
                <a:solidFill>
                  <a:srgbClr val="252826"/>
                </a:solidFill>
                <a:latin typeface="Arial"/>
                <a:cs typeface="Arial"/>
              </a:rPr>
              <a:t>H</a:t>
            </a:r>
            <a:r>
              <a:rPr sz="3600" spc="240" baseline="1157" dirty="0">
                <a:solidFill>
                  <a:srgbClr val="252826"/>
                </a:solidFill>
                <a:latin typeface="Arial"/>
                <a:cs typeface="Arial"/>
              </a:rPr>
              <a:t>e</a:t>
            </a:r>
            <a:r>
              <a:rPr sz="3600" spc="284" baseline="1157" dirty="0">
                <a:solidFill>
                  <a:srgbClr val="252826"/>
                </a:solidFill>
                <a:latin typeface="Arial"/>
                <a:cs typeface="Arial"/>
              </a:rPr>
              <a:t>w</a:t>
            </a:r>
            <a:r>
              <a:rPr sz="3600" spc="240" baseline="1157" dirty="0">
                <a:solidFill>
                  <a:srgbClr val="252826"/>
                </a:solidFill>
                <a:latin typeface="Arial"/>
                <a:cs typeface="Arial"/>
              </a:rPr>
              <a:t>e</a:t>
            </a:r>
            <a:r>
              <a:rPr sz="3600" spc="-359" baseline="1157" dirty="0">
                <a:solidFill>
                  <a:srgbClr val="252826"/>
                </a:solidFill>
                <a:latin typeface="Arial"/>
                <a:cs typeface="Arial"/>
              </a:rPr>
              <a:t>s</a:t>
            </a:r>
            <a:r>
              <a:rPr sz="3600" baseline="1157" dirty="0">
                <a:solidFill>
                  <a:srgbClr val="252826"/>
                </a:solidFill>
                <a:latin typeface="Arial"/>
                <a:cs typeface="Arial"/>
              </a:rPr>
              <a:t>	</a:t>
            </a:r>
            <a:r>
              <a:rPr sz="3600" spc="-254" baseline="1157" dirty="0">
                <a:solidFill>
                  <a:srgbClr val="252826"/>
                </a:solidFill>
                <a:latin typeface="Arial"/>
                <a:cs typeface="Arial"/>
              </a:rPr>
              <a:t>L</a:t>
            </a:r>
            <a:r>
              <a:rPr sz="3600" spc="330" baseline="1157" dirty="0">
                <a:solidFill>
                  <a:srgbClr val="252826"/>
                </a:solidFill>
                <a:latin typeface="Arial"/>
                <a:cs typeface="Arial"/>
              </a:rPr>
              <a:t>a</a:t>
            </a:r>
            <a:r>
              <a:rPr sz="3600" spc="112" baseline="1157" dirty="0">
                <a:solidFill>
                  <a:srgbClr val="252826"/>
                </a:solidFill>
                <a:latin typeface="Arial"/>
                <a:cs typeface="Arial"/>
              </a:rPr>
              <a:t>n</a:t>
            </a:r>
            <a:r>
              <a:rPr sz="3600" spc="44" baseline="1157" dirty="0">
                <a:solidFill>
                  <a:srgbClr val="252826"/>
                </a:solidFill>
                <a:latin typeface="Arial"/>
                <a:cs typeface="Arial"/>
              </a:rPr>
              <a:t>d</a:t>
            </a:r>
            <a:r>
              <a:rPr sz="3600" baseline="1157" dirty="0">
                <a:solidFill>
                  <a:srgbClr val="252826"/>
                </a:solidFill>
                <a:latin typeface="Arial"/>
                <a:cs typeface="Arial"/>
              </a:rPr>
              <a:t>	</a:t>
            </a:r>
            <a:r>
              <a:rPr sz="3600" spc="15" baseline="1157" dirty="0">
                <a:solidFill>
                  <a:srgbClr val="252826"/>
                </a:solidFill>
                <a:latin typeface="Arial"/>
                <a:cs typeface="Arial"/>
              </a:rPr>
              <a:t>D</a:t>
            </a:r>
            <a:r>
              <a:rPr sz="3600" spc="240" baseline="1157" dirty="0">
                <a:solidFill>
                  <a:srgbClr val="252826"/>
                </a:solidFill>
                <a:latin typeface="Arial"/>
                <a:cs typeface="Arial"/>
              </a:rPr>
              <a:t>e</a:t>
            </a:r>
            <a:r>
              <a:rPr sz="3600" spc="15" baseline="1157" dirty="0">
                <a:solidFill>
                  <a:srgbClr val="252826"/>
                </a:solidFill>
                <a:latin typeface="Arial"/>
                <a:cs typeface="Arial"/>
              </a:rPr>
              <a:t>v</a:t>
            </a:r>
            <a:r>
              <a:rPr sz="3600" spc="240" baseline="1157" dirty="0">
                <a:solidFill>
                  <a:srgbClr val="252826"/>
                </a:solidFill>
                <a:latin typeface="Arial"/>
                <a:cs typeface="Arial"/>
              </a:rPr>
              <a:t>e</a:t>
            </a:r>
            <a:r>
              <a:rPr sz="3600" spc="270" baseline="1157" dirty="0">
                <a:solidFill>
                  <a:srgbClr val="252826"/>
                </a:solidFill>
                <a:latin typeface="Arial"/>
                <a:cs typeface="Arial"/>
              </a:rPr>
              <a:t>l</a:t>
            </a:r>
            <a:r>
              <a:rPr sz="3600" spc="262" baseline="1157" dirty="0">
                <a:solidFill>
                  <a:srgbClr val="252826"/>
                </a:solidFill>
                <a:latin typeface="Arial"/>
                <a:cs typeface="Arial"/>
              </a:rPr>
              <a:t>o</a:t>
            </a:r>
            <a:r>
              <a:rPr sz="3600" spc="330" baseline="1157" dirty="0">
                <a:solidFill>
                  <a:srgbClr val="252826"/>
                </a:solidFill>
                <a:latin typeface="Arial"/>
                <a:cs typeface="Arial"/>
              </a:rPr>
              <a:t>p</a:t>
            </a:r>
            <a:r>
              <a:rPr sz="3600" spc="30" baseline="1157" dirty="0">
                <a:solidFill>
                  <a:srgbClr val="252826"/>
                </a:solidFill>
                <a:latin typeface="Arial"/>
                <a:cs typeface="Arial"/>
              </a:rPr>
              <a:t>m</a:t>
            </a:r>
            <a:r>
              <a:rPr sz="3600" spc="240" baseline="1157" dirty="0">
                <a:solidFill>
                  <a:srgbClr val="252826"/>
                </a:solidFill>
                <a:latin typeface="Arial"/>
                <a:cs typeface="Arial"/>
              </a:rPr>
              <a:t>e</a:t>
            </a:r>
            <a:r>
              <a:rPr sz="3600" spc="112" baseline="1157" dirty="0">
                <a:solidFill>
                  <a:srgbClr val="252826"/>
                </a:solidFill>
                <a:latin typeface="Arial"/>
                <a:cs typeface="Arial"/>
              </a:rPr>
              <a:t>n</a:t>
            </a:r>
            <a:r>
              <a:rPr sz="3600" spc="179" baseline="1157" dirty="0">
                <a:solidFill>
                  <a:srgbClr val="252826"/>
                </a:solidFill>
                <a:latin typeface="Arial"/>
                <a:cs typeface="Arial"/>
              </a:rPr>
              <a:t>t</a:t>
            </a:r>
            <a:r>
              <a:rPr sz="3600" baseline="1157" dirty="0">
                <a:solidFill>
                  <a:srgbClr val="252826"/>
                </a:solidFill>
                <a:latin typeface="Arial"/>
                <a:cs typeface="Arial"/>
              </a:rPr>
              <a:t>	</a:t>
            </a:r>
            <a:r>
              <a:rPr sz="3600" spc="307" baseline="1157" dirty="0">
                <a:solidFill>
                  <a:srgbClr val="252826"/>
                </a:solidFill>
                <a:latin typeface="Arial"/>
                <a:cs typeface="Arial"/>
              </a:rPr>
              <a:t>C</a:t>
            </a:r>
            <a:r>
              <a:rPr sz="3600" spc="262" baseline="1157" dirty="0">
                <a:solidFill>
                  <a:srgbClr val="252826"/>
                </a:solidFill>
                <a:latin typeface="Arial"/>
                <a:cs typeface="Arial"/>
              </a:rPr>
              <a:t>o</a:t>
            </a:r>
            <a:r>
              <a:rPr sz="3600" spc="202" baseline="1157" dirty="0">
                <a:solidFill>
                  <a:srgbClr val="252826"/>
                </a:solidFill>
                <a:latin typeface="Arial"/>
                <a:cs typeface="Arial"/>
              </a:rPr>
              <a:t>r</a:t>
            </a:r>
            <a:r>
              <a:rPr sz="3600" spc="330" baseline="1157" dirty="0">
                <a:solidFill>
                  <a:srgbClr val="252826"/>
                </a:solidFill>
                <a:latin typeface="Arial"/>
                <a:cs typeface="Arial"/>
              </a:rPr>
              <a:t>p</a:t>
            </a:r>
            <a:r>
              <a:rPr sz="3600" spc="262" baseline="1157" dirty="0">
                <a:solidFill>
                  <a:srgbClr val="252826"/>
                </a:solidFill>
                <a:latin typeface="Arial"/>
                <a:cs typeface="Arial"/>
              </a:rPr>
              <a:t>o</a:t>
            </a:r>
            <a:r>
              <a:rPr sz="3600" spc="-1102" baseline="1157" dirty="0">
                <a:solidFill>
                  <a:srgbClr val="252826"/>
                </a:solidFill>
                <a:latin typeface="Arial"/>
                <a:cs typeface="Arial"/>
              </a:rPr>
              <a:t>r</a:t>
            </a:r>
            <a:r>
              <a:rPr sz="2400" spc="-6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spc="-1439" baseline="1157" dirty="0">
                <a:solidFill>
                  <a:srgbClr val="252826"/>
                </a:solidFill>
                <a:latin typeface="Arial"/>
                <a:cs typeface="Arial"/>
              </a:rPr>
              <a:t>a</a:t>
            </a:r>
            <a:r>
              <a:rPr sz="2400" spc="-819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00" spc="330" baseline="1157" dirty="0">
                <a:solidFill>
                  <a:srgbClr val="252826"/>
                </a:solidFill>
                <a:latin typeface="Arial"/>
                <a:cs typeface="Arial"/>
              </a:rPr>
              <a:t>t</a:t>
            </a:r>
            <a:r>
              <a:rPr sz="2400" spc="-17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spc="307" baseline="1157" dirty="0">
                <a:solidFill>
                  <a:srgbClr val="252826"/>
                </a:solidFill>
                <a:latin typeface="Arial"/>
                <a:cs typeface="Arial"/>
              </a:rPr>
              <a:t>i</a:t>
            </a:r>
            <a:r>
              <a:rPr sz="3600" spc="-127" baseline="1157" dirty="0">
                <a:solidFill>
                  <a:srgbClr val="252826"/>
                </a:solidFill>
                <a:latin typeface="Arial"/>
                <a:cs typeface="Arial"/>
              </a:rPr>
              <a:t>o</a:t>
            </a:r>
            <a:r>
              <a:rPr sz="2400" spc="-13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spc="-172" baseline="1157" dirty="0">
                <a:solidFill>
                  <a:srgbClr val="252826"/>
                </a:solidFill>
                <a:latin typeface="Arial"/>
                <a:cs typeface="Arial"/>
              </a:rPr>
              <a:t>n</a:t>
            </a:r>
            <a:r>
              <a:rPr sz="3600" baseline="1157" dirty="0">
                <a:solidFill>
                  <a:srgbClr val="252826"/>
                </a:solidFill>
                <a:latin typeface="Arial"/>
                <a:cs typeface="Arial"/>
              </a:rPr>
              <a:t>	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3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3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1362" y="713493"/>
            <a:ext cx="1474724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5" dirty="0"/>
              <a:t>Intellectual</a:t>
            </a:r>
            <a:r>
              <a:rPr sz="3200" spc="135" dirty="0"/>
              <a:t> </a:t>
            </a:r>
            <a:r>
              <a:rPr sz="3200" spc="5" dirty="0"/>
              <a:t>property</a:t>
            </a:r>
            <a:r>
              <a:rPr sz="3200" spc="140" dirty="0"/>
              <a:t> </a:t>
            </a:r>
            <a:r>
              <a:rPr sz="3200" spc="-125" dirty="0"/>
              <a:t>is</a:t>
            </a:r>
            <a:r>
              <a:rPr sz="3200" spc="135" dirty="0"/>
              <a:t> </a:t>
            </a:r>
            <a:r>
              <a:rPr sz="3200" spc="-15" dirty="0"/>
              <a:t>something</a:t>
            </a:r>
            <a:r>
              <a:rPr sz="3200" spc="140" dirty="0"/>
              <a:t> </a:t>
            </a:r>
            <a:r>
              <a:rPr sz="3200" spc="-70" dirty="0"/>
              <a:t>that</a:t>
            </a:r>
            <a:r>
              <a:rPr sz="3200" spc="135" dirty="0"/>
              <a:t> </a:t>
            </a:r>
            <a:r>
              <a:rPr sz="3200" spc="-55" dirty="0"/>
              <a:t>you</a:t>
            </a:r>
            <a:r>
              <a:rPr sz="3200" spc="140" dirty="0"/>
              <a:t> </a:t>
            </a:r>
            <a:r>
              <a:rPr sz="3200" spc="-70" dirty="0"/>
              <a:t>create</a:t>
            </a:r>
            <a:r>
              <a:rPr sz="3200" spc="135" dirty="0"/>
              <a:t> </a:t>
            </a:r>
            <a:r>
              <a:rPr sz="3200" spc="-5" dirty="0"/>
              <a:t>using</a:t>
            </a:r>
            <a:r>
              <a:rPr sz="3200" spc="140" dirty="0"/>
              <a:t> </a:t>
            </a:r>
            <a:r>
              <a:rPr sz="3200" spc="-30" dirty="0"/>
              <a:t>your</a:t>
            </a:r>
            <a:r>
              <a:rPr sz="3200" spc="135" dirty="0"/>
              <a:t> </a:t>
            </a:r>
            <a:r>
              <a:rPr sz="3200" dirty="0"/>
              <a:t>mind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1362" y="1469649"/>
            <a:ext cx="14374494" cy="560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835275" algn="l"/>
                <a:tab pos="6364605" algn="l"/>
              </a:tabLst>
            </a:pPr>
            <a:r>
              <a:rPr sz="3500" spc="105" dirty="0">
                <a:solidFill>
                  <a:srgbClr val="E90029"/>
                </a:solidFill>
                <a:latin typeface="Arial Black"/>
                <a:cs typeface="Arial Black"/>
              </a:rPr>
              <a:t>A</a:t>
            </a:r>
            <a:r>
              <a:rPr sz="3500" spc="505" dirty="0">
                <a:solidFill>
                  <a:srgbClr val="E90029"/>
                </a:solidFill>
                <a:latin typeface="Arial Black"/>
                <a:cs typeface="Arial Black"/>
              </a:rPr>
              <a:t> </a:t>
            </a:r>
            <a:r>
              <a:rPr sz="3500" spc="254" dirty="0">
                <a:solidFill>
                  <a:srgbClr val="E90029"/>
                </a:solidFill>
                <a:latin typeface="Arial Black"/>
                <a:cs typeface="Arial Black"/>
              </a:rPr>
              <a:t>STORY</a:t>
            </a:r>
            <a:r>
              <a:rPr sz="3250" spc="254" dirty="0">
                <a:solidFill>
                  <a:srgbClr val="E90029"/>
                </a:solidFill>
                <a:latin typeface="Arial Black"/>
                <a:cs typeface="Arial Black"/>
              </a:rPr>
              <a:t>,	</a:t>
            </a:r>
            <a:r>
              <a:rPr sz="3500" spc="280" dirty="0">
                <a:solidFill>
                  <a:srgbClr val="E90029"/>
                </a:solidFill>
                <a:latin typeface="Arial Black"/>
                <a:cs typeface="Arial Black"/>
              </a:rPr>
              <a:t>INVENTION</a:t>
            </a:r>
            <a:r>
              <a:rPr sz="3250" spc="280" dirty="0">
                <a:solidFill>
                  <a:srgbClr val="E90029"/>
                </a:solidFill>
                <a:latin typeface="Arial Black"/>
                <a:cs typeface="Arial Black"/>
              </a:rPr>
              <a:t>,	</a:t>
            </a:r>
            <a:r>
              <a:rPr sz="3500" spc="215" dirty="0">
                <a:solidFill>
                  <a:srgbClr val="E90029"/>
                </a:solidFill>
                <a:latin typeface="Arial Black"/>
                <a:cs typeface="Arial Black"/>
              </a:rPr>
              <a:t>ARTISTIC </a:t>
            </a:r>
            <a:r>
              <a:rPr sz="3500" spc="325" dirty="0">
                <a:solidFill>
                  <a:srgbClr val="E90029"/>
                </a:solidFill>
                <a:latin typeface="Arial Black"/>
                <a:cs typeface="Arial Black"/>
              </a:rPr>
              <a:t>WORK </a:t>
            </a:r>
            <a:r>
              <a:rPr sz="3500" spc="195" dirty="0">
                <a:solidFill>
                  <a:srgbClr val="E90029"/>
                </a:solidFill>
                <a:latin typeface="Arial Black"/>
                <a:cs typeface="Arial Black"/>
              </a:rPr>
              <a:t>OR</a:t>
            </a:r>
            <a:r>
              <a:rPr sz="3500" spc="869" dirty="0">
                <a:solidFill>
                  <a:srgbClr val="E90029"/>
                </a:solidFill>
                <a:latin typeface="Arial Black"/>
                <a:cs typeface="Arial Black"/>
              </a:rPr>
              <a:t> </a:t>
            </a:r>
            <a:r>
              <a:rPr sz="3500" spc="295" dirty="0">
                <a:solidFill>
                  <a:srgbClr val="E90029"/>
                </a:solidFill>
                <a:latin typeface="Arial Black"/>
                <a:cs typeface="Arial Black"/>
              </a:rPr>
              <a:t>SYMBOL</a:t>
            </a:r>
            <a:endParaRPr sz="3500" dirty="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1362" y="2645423"/>
            <a:ext cx="960564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65" dirty="0">
                <a:solidFill>
                  <a:srgbClr val="FFFFFF"/>
                </a:solidFill>
                <a:latin typeface="Arial Black"/>
                <a:cs typeface="Arial Black"/>
              </a:rPr>
              <a:t>There </a:t>
            </a:r>
            <a:r>
              <a:rPr sz="2800" spc="-114" dirty="0">
                <a:solidFill>
                  <a:srgbClr val="FFFFFF"/>
                </a:solidFill>
                <a:latin typeface="Arial Black"/>
                <a:cs typeface="Arial Black"/>
              </a:rPr>
              <a:t>are </a:t>
            </a:r>
            <a:r>
              <a:rPr sz="2800" spc="-90" dirty="0">
                <a:solidFill>
                  <a:srgbClr val="FFFFFF"/>
                </a:solidFill>
                <a:latin typeface="Arial Black"/>
                <a:cs typeface="Arial Black"/>
              </a:rPr>
              <a:t>several </a:t>
            </a:r>
            <a:r>
              <a:rPr sz="2800" spc="-95" dirty="0">
                <a:solidFill>
                  <a:srgbClr val="FFFFFF"/>
                </a:solidFill>
                <a:latin typeface="Arial Black"/>
                <a:cs typeface="Arial Black"/>
              </a:rPr>
              <a:t>types </a:t>
            </a:r>
            <a:r>
              <a:rPr sz="2800" spc="-60" dirty="0">
                <a:solidFill>
                  <a:srgbClr val="FFFFFF"/>
                </a:solidFill>
                <a:latin typeface="Arial Black"/>
                <a:cs typeface="Arial Black"/>
              </a:rPr>
              <a:t>of </a:t>
            </a:r>
            <a:r>
              <a:rPr sz="2800" spc="35" dirty="0">
                <a:solidFill>
                  <a:srgbClr val="FFFFFF"/>
                </a:solidFill>
                <a:latin typeface="Arial Black"/>
                <a:cs typeface="Arial Black"/>
              </a:rPr>
              <a:t>IP </a:t>
            </a:r>
            <a:r>
              <a:rPr sz="2800" spc="-105" dirty="0">
                <a:solidFill>
                  <a:srgbClr val="FFFFFF"/>
                </a:solidFill>
                <a:latin typeface="Arial Black"/>
                <a:cs typeface="Arial Black"/>
              </a:rPr>
              <a:t>that </a:t>
            </a:r>
            <a:r>
              <a:rPr sz="2800" spc="-125" dirty="0">
                <a:solidFill>
                  <a:srgbClr val="FFFFFF"/>
                </a:solidFill>
                <a:latin typeface="Arial Black"/>
                <a:cs typeface="Arial Black"/>
              </a:rPr>
              <a:t>can </a:t>
            </a:r>
            <a:r>
              <a:rPr sz="2800" spc="-60" dirty="0">
                <a:solidFill>
                  <a:srgbClr val="FFFFFF"/>
                </a:solidFill>
                <a:latin typeface="Arial Black"/>
                <a:cs typeface="Arial Black"/>
              </a:rPr>
              <a:t>be</a:t>
            </a:r>
            <a:r>
              <a:rPr sz="2800" spc="6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800" spc="-55" dirty="0">
                <a:solidFill>
                  <a:srgbClr val="FFFFFF"/>
                </a:solidFill>
                <a:latin typeface="Arial Black"/>
                <a:cs typeface="Arial Black"/>
              </a:rPr>
              <a:t>protected</a:t>
            </a:r>
            <a:endParaRPr sz="2800" dirty="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27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12558" y="4245692"/>
            <a:ext cx="2553335" cy="1798955"/>
          </a:xfrm>
          <a:custGeom>
            <a:avLst/>
            <a:gdLst/>
            <a:ahLst/>
            <a:cxnLst/>
            <a:rect l="l" t="t" r="r" b="b"/>
            <a:pathLst>
              <a:path w="2553334" h="1798954">
                <a:moveTo>
                  <a:pt x="2500041" y="1798559"/>
                </a:moveTo>
                <a:lnTo>
                  <a:pt x="1276414" y="1798559"/>
                </a:lnTo>
                <a:lnTo>
                  <a:pt x="53106" y="1798495"/>
                </a:lnTo>
                <a:lnTo>
                  <a:pt x="15574" y="1782991"/>
                </a:lnTo>
                <a:lnTo>
                  <a:pt x="0" y="1745193"/>
                </a:lnTo>
                <a:lnTo>
                  <a:pt x="6" y="196871"/>
                </a:lnTo>
                <a:lnTo>
                  <a:pt x="15446" y="159137"/>
                </a:lnTo>
                <a:lnTo>
                  <a:pt x="53106" y="143505"/>
                </a:lnTo>
                <a:lnTo>
                  <a:pt x="190086" y="143505"/>
                </a:lnTo>
                <a:lnTo>
                  <a:pt x="190278" y="143377"/>
                </a:lnTo>
                <a:lnTo>
                  <a:pt x="190405" y="143249"/>
                </a:lnTo>
                <a:lnTo>
                  <a:pt x="190597" y="143185"/>
                </a:lnTo>
                <a:lnTo>
                  <a:pt x="234336" y="120265"/>
                </a:lnTo>
                <a:lnTo>
                  <a:pt x="278657" y="99397"/>
                </a:lnTo>
                <a:lnTo>
                  <a:pt x="323618" y="80514"/>
                </a:lnTo>
                <a:lnTo>
                  <a:pt x="369153" y="63618"/>
                </a:lnTo>
                <a:lnTo>
                  <a:pt x="415198" y="48710"/>
                </a:lnTo>
                <a:lnTo>
                  <a:pt x="461687" y="35788"/>
                </a:lnTo>
                <a:lnTo>
                  <a:pt x="508554" y="24853"/>
                </a:lnTo>
                <a:lnTo>
                  <a:pt x="555737" y="15907"/>
                </a:lnTo>
                <a:lnTo>
                  <a:pt x="603168" y="8948"/>
                </a:lnTo>
                <a:lnTo>
                  <a:pt x="650783" y="3977"/>
                </a:lnTo>
                <a:lnTo>
                  <a:pt x="698517" y="994"/>
                </a:lnTo>
                <a:lnTo>
                  <a:pt x="746304" y="0"/>
                </a:lnTo>
                <a:lnTo>
                  <a:pt x="795923" y="1082"/>
                </a:lnTo>
                <a:lnTo>
                  <a:pt x="845471" y="4326"/>
                </a:lnTo>
                <a:lnTo>
                  <a:pt x="894878" y="9728"/>
                </a:lnTo>
                <a:lnTo>
                  <a:pt x="944072" y="17283"/>
                </a:lnTo>
                <a:lnTo>
                  <a:pt x="992984" y="26985"/>
                </a:lnTo>
                <a:lnTo>
                  <a:pt x="1041541" y="38831"/>
                </a:lnTo>
                <a:lnTo>
                  <a:pt x="1089674" y="52816"/>
                </a:lnTo>
                <a:lnTo>
                  <a:pt x="1137311" y="68935"/>
                </a:lnTo>
                <a:lnTo>
                  <a:pt x="1184382" y="87184"/>
                </a:lnTo>
                <a:lnTo>
                  <a:pt x="1229080" y="106796"/>
                </a:lnTo>
                <a:lnTo>
                  <a:pt x="746304" y="106796"/>
                </a:lnTo>
                <a:lnTo>
                  <a:pt x="697200" y="107949"/>
                </a:lnTo>
                <a:lnTo>
                  <a:pt x="648185" y="111409"/>
                </a:lnTo>
                <a:lnTo>
                  <a:pt x="599350" y="117176"/>
                </a:lnTo>
                <a:lnTo>
                  <a:pt x="550775" y="125251"/>
                </a:lnTo>
                <a:lnTo>
                  <a:pt x="502541" y="135633"/>
                </a:lnTo>
                <a:lnTo>
                  <a:pt x="454729" y="148324"/>
                </a:lnTo>
                <a:lnTo>
                  <a:pt x="407419" y="163323"/>
                </a:lnTo>
                <a:lnTo>
                  <a:pt x="360690" y="180631"/>
                </a:lnTo>
                <a:lnTo>
                  <a:pt x="314624" y="200249"/>
                </a:lnTo>
                <a:lnTo>
                  <a:pt x="269300" y="222177"/>
                </a:lnTo>
                <a:lnTo>
                  <a:pt x="269300" y="250237"/>
                </a:lnTo>
                <a:lnTo>
                  <a:pt x="106213" y="250237"/>
                </a:lnTo>
                <a:lnTo>
                  <a:pt x="106213" y="1691763"/>
                </a:lnTo>
                <a:lnTo>
                  <a:pt x="2553212" y="1691763"/>
                </a:lnTo>
                <a:lnTo>
                  <a:pt x="2553212" y="1745193"/>
                </a:lnTo>
                <a:lnTo>
                  <a:pt x="2537637" y="1782863"/>
                </a:lnTo>
                <a:lnTo>
                  <a:pt x="2510476" y="1797530"/>
                </a:lnTo>
                <a:lnTo>
                  <a:pt x="2500041" y="1798559"/>
                </a:lnTo>
                <a:close/>
              </a:path>
              <a:path w="2553334" h="1798954">
                <a:moveTo>
                  <a:pt x="1588826" y="130051"/>
                </a:moveTo>
                <a:lnTo>
                  <a:pt x="1276542" y="130051"/>
                </a:lnTo>
                <a:lnTo>
                  <a:pt x="1322251" y="107557"/>
                </a:lnTo>
                <a:lnTo>
                  <a:pt x="1368667" y="87184"/>
                </a:lnTo>
                <a:lnTo>
                  <a:pt x="1415722" y="68935"/>
                </a:lnTo>
                <a:lnTo>
                  <a:pt x="1463343" y="52816"/>
                </a:lnTo>
                <a:lnTo>
                  <a:pt x="1511462" y="38831"/>
                </a:lnTo>
                <a:lnTo>
                  <a:pt x="1560006" y="26985"/>
                </a:lnTo>
                <a:lnTo>
                  <a:pt x="1608906" y="17283"/>
                </a:lnTo>
                <a:lnTo>
                  <a:pt x="1658091" y="9728"/>
                </a:lnTo>
                <a:lnTo>
                  <a:pt x="1707491" y="4326"/>
                </a:lnTo>
                <a:lnTo>
                  <a:pt x="1757035" y="1082"/>
                </a:lnTo>
                <a:lnTo>
                  <a:pt x="1806653" y="0"/>
                </a:lnTo>
                <a:lnTo>
                  <a:pt x="1854485" y="994"/>
                </a:lnTo>
                <a:lnTo>
                  <a:pt x="1902257" y="3977"/>
                </a:lnTo>
                <a:lnTo>
                  <a:pt x="1949906" y="8949"/>
                </a:lnTo>
                <a:lnTo>
                  <a:pt x="1997366" y="15909"/>
                </a:lnTo>
                <a:lnTo>
                  <a:pt x="2044575" y="24858"/>
                </a:lnTo>
                <a:lnTo>
                  <a:pt x="2091468" y="35796"/>
                </a:lnTo>
                <a:lnTo>
                  <a:pt x="2137981" y="48722"/>
                </a:lnTo>
                <a:lnTo>
                  <a:pt x="2184050" y="63637"/>
                </a:lnTo>
                <a:lnTo>
                  <a:pt x="2229610" y="80541"/>
                </a:lnTo>
                <a:lnTo>
                  <a:pt x="2274597" y="99434"/>
                </a:lnTo>
                <a:lnTo>
                  <a:pt x="2290238" y="106796"/>
                </a:lnTo>
                <a:lnTo>
                  <a:pt x="1806652" y="106796"/>
                </a:lnTo>
                <a:lnTo>
                  <a:pt x="1757553" y="107949"/>
                </a:lnTo>
                <a:lnTo>
                  <a:pt x="1708544" y="111409"/>
                </a:lnTo>
                <a:lnTo>
                  <a:pt x="1659709" y="117176"/>
                </a:lnTo>
                <a:lnTo>
                  <a:pt x="1611131" y="125251"/>
                </a:lnTo>
                <a:lnTo>
                  <a:pt x="1588826" y="130051"/>
                </a:lnTo>
                <a:close/>
              </a:path>
              <a:path w="2553334" h="1798954">
                <a:moveTo>
                  <a:pt x="2390062" y="1577086"/>
                </a:moveTo>
                <a:lnTo>
                  <a:pt x="2283657" y="1577086"/>
                </a:lnTo>
                <a:lnTo>
                  <a:pt x="2283657" y="222113"/>
                </a:lnTo>
                <a:lnTo>
                  <a:pt x="2238328" y="200185"/>
                </a:lnTo>
                <a:lnTo>
                  <a:pt x="2192245" y="180568"/>
                </a:lnTo>
                <a:lnTo>
                  <a:pt x="2145494" y="163261"/>
                </a:lnTo>
                <a:lnTo>
                  <a:pt x="2098158" y="148264"/>
                </a:lnTo>
                <a:lnTo>
                  <a:pt x="2050325" y="135577"/>
                </a:lnTo>
                <a:lnTo>
                  <a:pt x="2002078" y="125200"/>
                </a:lnTo>
                <a:lnTo>
                  <a:pt x="1953502" y="117134"/>
                </a:lnTo>
                <a:lnTo>
                  <a:pt x="1904682" y="111378"/>
                </a:lnTo>
                <a:lnTo>
                  <a:pt x="1855704" y="107932"/>
                </a:lnTo>
                <a:lnTo>
                  <a:pt x="1806653" y="106796"/>
                </a:lnTo>
                <a:lnTo>
                  <a:pt x="2290238" y="106796"/>
                </a:lnTo>
                <a:lnTo>
                  <a:pt x="2318948" y="120315"/>
                </a:lnTo>
                <a:lnTo>
                  <a:pt x="2362742" y="143249"/>
                </a:lnTo>
                <a:lnTo>
                  <a:pt x="2362806" y="143377"/>
                </a:lnTo>
                <a:lnTo>
                  <a:pt x="2363061" y="143505"/>
                </a:lnTo>
                <a:lnTo>
                  <a:pt x="2500041" y="143505"/>
                </a:lnTo>
                <a:lnTo>
                  <a:pt x="2510494" y="144525"/>
                </a:lnTo>
                <a:lnTo>
                  <a:pt x="2544272" y="167366"/>
                </a:lnTo>
                <a:lnTo>
                  <a:pt x="2553212" y="196871"/>
                </a:lnTo>
                <a:lnTo>
                  <a:pt x="2553212" y="250237"/>
                </a:lnTo>
                <a:lnTo>
                  <a:pt x="2390062" y="250237"/>
                </a:lnTo>
                <a:lnTo>
                  <a:pt x="2390062" y="1577086"/>
                </a:lnTo>
                <a:close/>
              </a:path>
              <a:path w="2553334" h="1798954">
                <a:moveTo>
                  <a:pt x="1329713" y="1577022"/>
                </a:moveTo>
                <a:lnTo>
                  <a:pt x="1223371" y="1577022"/>
                </a:lnTo>
                <a:lnTo>
                  <a:pt x="1223435" y="222177"/>
                </a:lnTo>
                <a:lnTo>
                  <a:pt x="1177911" y="200185"/>
                </a:lnTo>
                <a:lnTo>
                  <a:pt x="1131788" y="180568"/>
                </a:lnTo>
                <a:lnTo>
                  <a:pt x="1085014" y="163261"/>
                </a:lnTo>
                <a:lnTo>
                  <a:pt x="1037671" y="148264"/>
                </a:lnTo>
                <a:lnTo>
                  <a:pt x="989992" y="135609"/>
                </a:lnTo>
                <a:lnTo>
                  <a:pt x="941746" y="125223"/>
                </a:lnTo>
                <a:lnTo>
                  <a:pt x="893055" y="117134"/>
                </a:lnTo>
                <a:lnTo>
                  <a:pt x="844258" y="111378"/>
                </a:lnTo>
                <a:lnTo>
                  <a:pt x="795291" y="107932"/>
                </a:lnTo>
                <a:lnTo>
                  <a:pt x="746304" y="106796"/>
                </a:lnTo>
                <a:lnTo>
                  <a:pt x="1229080" y="106796"/>
                </a:lnTo>
                <a:lnTo>
                  <a:pt x="1230816" y="107557"/>
                </a:lnTo>
                <a:lnTo>
                  <a:pt x="1276542" y="130051"/>
                </a:lnTo>
                <a:lnTo>
                  <a:pt x="1588826" y="130051"/>
                </a:lnTo>
                <a:lnTo>
                  <a:pt x="1515078" y="148324"/>
                </a:lnTo>
                <a:lnTo>
                  <a:pt x="1467769" y="163323"/>
                </a:lnTo>
                <a:lnTo>
                  <a:pt x="1421050" y="180631"/>
                </a:lnTo>
                <a:lnTo>
                  <a:pt x="1375004" y="200249"/>
                </a:lnTo>
                <a:lnTo>
                  <a:pt x="1329713" y="222177"/>
                </a:lnTo>
                <a:lnTo>
                  <a:pt x="1329713" y="1577022"/>
                </a:lnTo>
                <a:close/>
              </a:path>
              <a:path w="2553334" h="1798954">
                <a:moveTo>
                  <a:pt x="277981" y="1691763"/>
                </a:moveTo>
                <a:lnTo>
                  <a:pt x="171448" y="1691763"/>
                </a:lnTo>
                <a:lnTo>
                  <a:pt x="167906" y="1685239"/>
                </a:lnTo>
                <a:lnTo>
                  <a:pt x="165280" y="1678301"/>
                </a:lnTo>
                <a:lnTo>
                  <a:pt x="163654" y="1671042"/>
                </a:lnTo>
                <a:lnTo>
                  <a:pt x="163091" y="1663510"/>
                </a:lnTo>
                <a:lnTo>
                  <a:pt x="163086" y="250237"/>
                </a:lnTo>
                <a:lnTo>
                  <a:pt x="269300" y="250237"/>
                </a:lnTo>
                <a:lnTo>
                  <a:pt x="269300" y="1577086"/>
                </a:lnTo>
                <a:lnTo>
                  <a:pt x="2390062" y="1577086"/>
                </a:lnTo>
                <a:lnTo>
                  <a:pt x="2390062" y="1580226"/>
                </a:lnTo>
                <a:lnTo>
                  <a:pt x="746304" y="1580226"/>
                </a:lnTo>
                <a:lnTo>
                  <a:pt x="698145" y="1581351"/>
                </a:lnTo>
                <a:lnTo>
                  <a:pt x="650078" y="1584722"/>
                </a:lnTo>
                <a:lnTo>
                  <a:pt x="602178" y="1590333"/>
                </a:lnTo>
                <a:lnTo>
                  <a:pt x="554414" y="1598199"/>
                </a:lnTo>
                <a:lnTo>
                  <a:pt x="507157" y="1608254"/>
                </a:lnTo>
                <a:lnTo>
                  <a:pt x="460248" y="1620536"/>
                </a:lnTo>
                <a:lnTo>
                  <a:pt x="413782" y="1635039"/>
                </a:lnTo>
                <a:lnTo>
                  <a:pt x="367864" y="1651749"/>
                </a:lnTo>
                <a:lnTo>
                  <a:pt x="322572" y="1670659"/>
                </a:lnTo>
                <a:lnTo>
                  <a:pt x="277981" y="1691763"/>
                </a:lnTo>
                <a:close/>
              </a:path>
              <a:path w="2553334" h="1798954">
                <a:moveTo>
                  <a:pt x="2553212" y="1691763"/>
                </a:moveTo>
                <a:lnTo>
                  <a:pt x="2446807" y="1691763"/>
                </a:lnTo>
                <a:lnTo>
                  <a:pt x="2446807" y="250237"/>
                </a:lnTo>
                <a:lnTo>
                  <a:pt x="2553212" y="250237"/>
                </a:lnTo>
                <a:lnTo>
                  <a:pt x="2553212" y="1691763"/>
                </a:lnTo>
                <a:close/>
              </a:path>
              <a:path w="2553334" h="1798954">
                <a:moveTo>
                  <a:pt x="1329713" y="1577086"/>
                </a:moveTo>
                <a:lnTo>
                  <a:pt x="269300" y="1577086"/>
                </a:lnTo>
                <a:lnTo>
                  <a:pt x="315176" y="1557357"/>
                </a:lnTo>
                <a:lnTo>
                  <a:pt x="361521" y="1539760"/>
                </a:lnTo>
                <a:lnTo>
                  <a:pt x="408417" y="1524232"/>
                </a:lnTo>
                <a:lnTo>
                  <a:pt x="455793" y="1510773"/>
                </a:lnTo>
                <a:lnTo>
                  <a:pt x="503582" y="1499384"/>
                </a:lnTo>
                <a:lnTo>
                  <a:pt x="551715" y="1490064"/>
                </a:lnTo>
                <a:lnTo>
                  <a:pt x="600122" y="1482815"/>
                </a:lnTo>
                <a:lnTo>
                  <a:pt x="648735" y="1477637"/>
                </a:lnTo>
                <a:lnTo>
                  <a:pt x="697486" y="1474529"/>
                </a:lnTo>
                <a:lnTo>
                  <a:pt x="746304" y="1473493"/>
                </a:lnTo>
                <a:lnTo>
                  <a:pt x="795108" y="1474529"/>
                </a:lnTo>
                <a:lnTo>
                  <a:pt x="843854" y="1477637"/>
                </a:lnTo>
                <a:lnTo>
                  <a:pt x="892474" y="1482817"/>
                </a:lnTo>
                <a:lnTo>
                  <a:pt x="940899" y="1490068"/>
                </a:lnTo>
                <a:lnTo>
                  <a:pt x="989060" y="1499392"/>
                </a:lnTo>
                <a:lnTo>
                  <a:pt x="1036888" y="1510787"/>
                </a:lnTo>
                <a:lnTo>
                  <a:pt x="1084316" y="1524254"/>
                </a:lnTo>
                <a:lnTo>
                  <a:pt x="1131273" y="1539793"/>
                </a:lnTo>
                <a:lnTo>
                  <a:pt x="1177693" y="1557404"/>
                </a:lnTo>
                <a:lnTo>
                  <a:pt x="1223371" y="1577022"/>
                </a:lnTo>
                <a:lnTo>
                  <a:pt x="1329713" y="1577022"/>
                </a:lnTo>
                <a:close/>
              </a:path>
              <a:path w="2553334" h="1798954">
                <a:moveTo>
                  <a:pt x="2283657" y="1577086"/>
                </a:moveTo>
                <a:lnTo>
                  <a:pt x="1329713" y="1577086"/>
                </a:lnTo>
                <a:lnTo>
                  <a:pt x="1375602" y="1557357"/>
                </a:lnTo>
                <a:lnTo>
                  <a:pt x="1421952" y="1539760"/>
                </a:lnTo>
                <a:lnTo>
                  <a:pt x="1468844" y="1524232"/>
                </a:lnTo>
                <a:lnTo>
                  <a:pt x="1516211" y="1510773"/>
                </a:lnTo>
                <a:lnTo>
                  <a:pt x="1563987" y="1499384"/>
                </a:lnTo>
                <a:lnTo>
                  <a:pt x="1612105" y="1490064"/>
                </a:lnTo>
                <a:lnTo>
                  <a:pt x="1660497" y="1482815"/>
                </a:lnTo>
                <a:lnTo>
                  <a:pt x="1709097" y="1477637"/>
                </a:lnTo>
                <a:lnTo>
                  <a:pt x="1757839" y="1474529"/>
                </a:lnTo>
                <a:lnTo>
                  <a:pt x="1806653" y="1473493"/>
                </a:lnTo>
                <a:lnTo>
                  <a:pt x="1855454" y="1474529"/>
                </a:lnTo>
                <a:lnTo>
                  <a:pt x="1904192" y="1477637"/>
                </a:lnTo>
                <a:lnTo>
                  <a:pt x="1952798" y="1482817"/>
                </a:lnTo>
                <a:lnTo>
                  <a:pt x="2001204" y="1490068"/>
                </a:lnTo>
                <a:lnTo>
                  <a:pt x="2049343" y="1499392"/>
                </a:lnTo>
                <a:lnTo>
                  <a:pt x="2097147" y="1510787"/>
                </a:lnTo>
                <a:lnTo>
                  <a:pt x="2144549" y="1524254"/>
                </a:lnTo>
                <a:lnTo>
                  <a:pt x="2191479" y="1539793"/>
                </a:lnTo>
                <a:lnTo>
                  <a:pt x="2237871" y="1557404"/>
                </a:lnTo>
                <a:lnTo>
                  <a:pt x="2283657" y="1577086"/>
                </a:lnTo>
                <a:close/>
              </a:path>
              <a:path w="2553334" h="1798954">
                <a:moveTo>
                  <a:pt x="1338393" y="1691763"/>
                </a:moveTo>
                <a:lnTo>
                  <a:pt x="1214690" y="1691763"/>
                </a:lnTo>
                <a:lnTo>
                  <a:pt x="1170045" y="1670645"/>
                </a:lnTo>
                <a:lnTo>
                  <a:pt x="1124714" y="1651731"/>
                </a:lnTo>
                <a:lnTo>
                  <a:pt x="1078777" y="1635024"/>
                </a:lnTo>
                <a:lnTo>
                  <a:pt x="1032316" y="1620531"/>
                </a:lnTo>
                <a:lnTo>
                  <a:pt x="985380" y="1608246"/>
                </a:lnTo>
                <a:lnTo>
                  <a:pt x="938033" y="1598176"/>
                </a:lnTo>
                <a:lnTo>
                  <a:pt x="890374" y="1590333"/>
                </a:lnTo>
                <a:lnTo>
                  <a:pt x="842481" y="1584722"/>
                </a:lnTo>
                <a:lnTo>
                  <a:pt x="794431" y="1581351"/>
                </a:lnTo>
                <a:lnTo>
                  <a:pt x="746304" y="1580226"/>
                </a:lnTo>
                <a:lnTo>
                  <a:pt x="2390062" y="1580226"/>
                </a:lnTo>
                <a:lnTo>
                  <a:pt x="1806653" y="1580290"/>
                </a:lnTo>
                <a:lnTo>
                  <a:pt x="1758506" y="1581411"/>
                </a:lnTo>
                <a:lnTo>
                  <a:pt x="1710439" y="1584773"/>
                </a:lnTo>
                <a:lnTo>
                  <a:pt x="1662533" y="1590371"/>
                </a:lnTo>
                <a:lnTo>
                  <a:pt x="1614867" y="1598199"/>
                </a:lnTo>
                <a:lnTo>
                  <a:pt x="1567520" y="1608254"/>
                </a:lnTo>
                <a:lnTo>
                  <a:pt x="1520558" y="1620536"/>
                </a:lnTo>
                <a:lnTo>
                  <a:pt x="1474069" y="1635039"/>
                </a:lnTo>
                <a:lnTo>
                  <a:pt x="1428160" y="1651749"/>
                </a:lnTo>
                <a:lnTo>
                  <a:pt x="1382909" y="1670659"/>
                </a:lnTo>
                <a:lnTo>
                  <a:pt x="1338393" y="1691763"/>
                </a:lnTo>
                <a:close/>
              </a:path>
              <a:path w="2553334" h="1798954">
                <a:moveTo>
                  <a:pt x="2381700" y="1691763"/>
                </a:moveTo>
                <a:lnTo>
                  <a:pt x="2275040" y="1691763"/>
                </a:lnTo>
                <a:lnTo>
                  <a:pt x="2230412" y="1670645"/>
                </a:lnTo>
                <a:lnTo>
                  <a:pt x="2185088" y="1651731"/>
                </a:lnTo>
                <a:lnTo>
                  <a:pt x="2139144" y="1635024"/>
                </a:lnTo>
                <a:lnTo>
                  <a:pt x="2092657" y="1620531"/>
                </a:lnTo>
                <a:lnTo>
                  <a:pt x="2045668" y="1608246"/>
                </a:lnTo>
                <a:lnTo>
                  <a:pt x="1998364" y="1598199"/>
                </a:lnTo>
                <a:lnTo>
                  <a:pt x="1950711" y="1590371"/>
                </a:lnTo>
                <a:lnTo>
                  <a:pt x="1902824" y="1584773"/>
                </a:lnTo>
                <a:lnTo>
                  <a:pt x="1854779" y="1581411"/>
                </a:lnTo>
                <a:lnTo>
                  <a:pt x="1806653" y="1580290"/>
                </a:lnTo>
                <a:lnTo>
                  <a:pt x="2390062" y="1580290"/>
                </a:lnTo>
                <a:lnTo>
                  <a:pt x="2390062" y="1663510"/>
                </a:lnTo>
                <a:lnTo>
                  <a:pt x="2389491" y="1671042"/>
                </a:lnTo>
                <a:lnTo>
                  <a:pt x="2387844" y="1678309"/>
                </a:lnTo>
                <a:lnTo>
                  <a:pt x="2385215" y="1685240"/>
                </a:lnTo>
                <a:lnTo>
                  <a:pt x="2381700" y="1691763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99843" y="3780301"/>
            <a:ext cx="1518285" cy="2322830"/>
          </a:xfrm>
          <a:custGeom>
            <a:avLst/>
            <a:gdLst/>
            <a:ahLst/>
            <a:cxnLst/>
            <a:rect l="l" t="t" r="r" b="b"/>
            <a:pathLst>
              <a:path w="1518284" h="2322829">
                <a:moveTo>
                  <a:pt x="122579" y="2322761"/>
                </a:moveTo>
                <a:lnTo>
                  <a:pt x="0" y="194111"/>
                </a:lnTo>
                <a:lnTo>
                  <a:pt x="1389814" y="0"/>
                </a:lnTo>
                <a:lnTo>
                  <a:pt x="1517715" y="2094057"/>
                </a:lnTo>
                <a:lnTo>
                  <a:pt x="122579" y="2322761"/>
                </a:lnTo>
                <a:close/>
              </a:path>
            </a:pathLst>
          </a:custGeom>
          <a:solidFill>
            <a:srgbClr val="D3A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61160" y="3849541"/>
            <a:ext cx="1408430" cy="2183765"/>
          </a:xfrm>
          <a:custGeom>
            <a:avLst/>
            <a:gdLst/>
            <a:ahLst/>
            <a:cxnLst/>
            <a:rect l="l" t="t" r="r" b="b"/>
            <a:pathLst>
              <a:path w="1408429" h="2183765">
                <a:moveTo>
                  <a:pt x="115445" y="2183372"/>
                </a:moveTo>
                <a:lnTo>
                  <a:pt x="0" y="179877"/>
                </a:lnTo>
                <a:lnTo>
                  <a:pt x="1287731" y="0"/>
                </a:lnTo>
                <a:lnTo>
                  <a:pt x="1408158" y="1971454"/>
                </a:lnTo>
                <a:lnTo>
                  <a:pt x="115445" y="2183372"/>
                </a:lnTo>
                <a:close/>
              </a:path>
            </a:pathLst>
          </a:custGeom>
          <a:solidFill>
            <a:srgbClr val="9D7D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93138" y="4015526"/>
            <a:ext cx="1143693" cy="1849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31952" y="4369877"/>
            <a:ext cx="3209924" cy="1142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04123" y="7046822"/>
            <a:ext cx="2209800" cy="2197100"/>
          </a:xfrm>
          <a:custGeom>
            <a:avLst/>
            <a:gdLst/>
            <a:ahLst/>
            <a:cxnLst/>
            <a:rect l="l" t="t" r="r" b="b"/>
            <a:pathLst>
              <a:path w="2209800" h="2197100">
                <a:moveTo>
                  <a:pt x="1293324" y="12700"/>
                </a:moveTo>
                <a:lnTo>
                  <a:pt x="916475" y="12700"/>
                </a:lnTo>
                <a:lnTo>
                  <a:pt x="962716" y="0"/>
                </a:lnTo>
                <a:lnTo>
                  <a:pt x="1247083" y="0"/>
                </a:lnTo>
                <a:lnTo>
                  <a:pt x="1293324" y="12700"/>
                </a:lnTo>
                <a:close/>
              </a:path>
              <a:path w="2209800" h="2197100">
                <a:moveTo>
                  <a:pt x="1338918" y="2184400"/>
                </a:moveTo>
                <a:lnTo>
                  <a:pt x="870881" y="2184400"/>
                </a:lnTo>
                <a:lnTo>
                  <a:pt x="738388" y="2146300"/>
                </a:lnTo>
                <a:lnTo>
                  <a:pt x="695792" y="2120900"/>
                </a:lnTo>
                <a:lnTo>
                  <a:pt x="654050" y="2108200"/>
                </a:lnTo>
                <a:lnTo>
                  <a:pt x="613202" y="2082800"/>
                </a:lnTo>
                <a:lnTo>
                  <a:pt x="573291" y="2070100"/>
                </a:lnTo>
                <a:lnTo>
                  <a:pt x="534357" y="2044700"/>
                </a:lnTo>
                <a:lnTo>
                  <a:pt x="496443" y="2019300"/>
                </a:lnTo>
                <a:lnTo>
                  <a:pt x="459589" y="1993900"/>
                </a:lnTo>
                <a:lnTo>
                  <a:pt x="423837" y="1968500"/>
                </a:lnTo>
                <a:lnTo>
                  <a:pt x="389228" y="1943100"/>
                </a:lnTo>
                <a:lnTo>
                  <a:pt x="355805" y="1905000"/>
                </a:lnTo>
                <a:lnTo>
                  <a:pt x="323608" y="1879600"/>
                </a:lnTo>
                <a:lnTo>
                  <a:pt x="292678" y="1841500"/>
                </a:lnTo>
                <a:lnTo>
                  <a:pt x="263058" y="1816100"/>
                </a:lnTo>
                <a:lnTo>
                  <a:pt x="234789" y="1778000"/>
                </a:lnTo>
                <a:lnTo>
                  <a:pt x="207912" y="1739900"/>
                </a:lnTo>
                <a:lnTo>
                  <a:pt x="182468" y="1701800"/>
                </a:lnTo>
                <a:lnTo>
                  <a:pt x="158500" y="1663700"/>
                </a:lnTo>
                <a:lnTo>
                  <a:pt x="136048" y="1625600"/>
                </a:lnTo>
                <a:lnTo>
                  <a:pt x="115154" y="1587500"/>
                </a:lnTo>
                <a:lnTo>
                  <a:pt x="95859" y="1549400"/>
                </a:lnTo>
                <a:lnTo>
                  <a:pt x="78205" y="1511300"/>
                </a:lnTo>
                <a:lnTo>
                  <a:pt x="62234" y="1460500"/>
                </a:lnTo>
                <a:lnTo>
                  <a:pt x="47986" y="1422400"/>
                </a:lnTo>
                <a:lnTo>
                  <a:pt x="35504" y="1371600"/>
                </a:lnTo>
                <a:lnTo>
                  <a:pt x="24828" y="1333500"/>
                </a:lnTo>
                <a:lnTo>
                  <a:pt x="16000" y="1282700"/>
                </a:lnTo>
                <a:lnTo>
                  <a:pt x="9062" y="1244600"/>
                </a:lnTo>
                <a:lnTo>
                  <a:pt x="4055" y="1193800"/>
                </a:lnTo>
                <a:lnTo>
                  <a:pt x="1020" y="1143000"/>
                </a:lnTo>
                <a:lnTo>
                  <a:pt x="0" y="1092200"/>
                </a:lnTo>
                <a:lnTo>
                  <a:pt x="1020" y="1054100"/>
                </a:lnTo>
                <a:lnTo>
                  <a:pt x="4055" y="1003300"/>
                </a:lnTo>
                <a:lnTo>
                  <a:pt x="9062" y="952500"/>
                </a:lnTo>
                <a:lnTo>
                  <a:pt x="16000" y="914400"/>
                </a:lnTo>
                <a:lnTo>
                  <a:pt x="24828" y="863600"/>
                </a:lnTo>
                <a:lnTo>
                  <a:pt x="35504" y="825500"/>
                </a:lnTo>
                <a:lnTo>
                  <a:pt x="47986" y="774700"/>
                </a:lnTo>
                <a:lnTo>
                  <a:pt x="62234" y="736600"/>
                </a:lnTo>
                <a:lnTo>
                  <a:pt x="78205" y="685800"/>
                </a:lnTo>
                <a:lnTo>
                  <a:pt x="95859" y="647700"/>
                </a:lnTo>
                <a:lnTo>
                  <a:pt x="115154" y="609600"/>
                </a:lnTo>
                <a:lnTo>
                  <a:pt x="136048" y="571500"/>
                </a:lnTo>
                <a:lnTo>
                  <a:pt x="158500" y="533400"/>
                </a:lnTo>
                <a:lnTo>
                  <a:pt x="182468" y="495300"/>
                </a:lnTo>
                <a:lnTo>
                  <a:pt x="207912" y="457200"/>
                </a:lnTo>
                <a:lnTo>
                  <a:pt x="234789" y="419100"/>
                </a:lnTo>
                <a:lnTo>
                  <a:pt x="263058" y="381000"/>
                </a:lnTo>
                <a:lnTo>
                  <a:pt x="292678" y="355600"/>
                </a:lnTo>
                <a:lnTo>
                  <a:pt x="323608" y="317500"/>
                </a:lnTo>
                <a:lnTo>
                  <a:pt x="355805" y="292100"/>
                </a:lnTo>
                <a:lnTo>
                  <a:pt x="389228" y="254000"/>
                </a:lnTo>
                <a:lnTo>
                  <a:pt x="423837" y="228600"/>
                </a:lnTo>
                <a:lnTo>
                  <a:pt x="459589" y="203200"/>
                </a:lnTo>
                <a:lnTo>
                  <a:pt x="496443" y="177800"/>
                </a:lnTo>
                <a:lnTo>
                  <a:pt x="534357" y="152400"/>
                </a:lnTo>
                <a:lnTo>
                  <a:pt x="573291" y="127000"/>
                </a:lnTo>
                <a:lnTo>
                  <a:pt x="613202" y="114300"/>
                </a:lnTo>
                <a:lnTo>
                  <a:pt x="654050" y="88900"/>
                </a:lnTo>
                <a:lnTo>
                  <a:pt x="695792" y="76200"/>
                </a:lnTo>
                <a:lnTo>
                  <a:pt x="738388" y="50800"/>
                </a:lnTo>
                <a:lnTo>
                  <a:pt x="870881" y="12700"/>
                </a:lnTo>
                <a:lnTo>
                  <a:pt x="1338918" y="12700"/>
                </a:lnTo>
                <a:lnTo>
                  <a:pt x="1471411" y="50800"/>
                </a:lnTo>
                <a:lnTo>
                  <a:pt x="1514007" y="76200"/>
                </a:lnTo>
                <a:lnTo>
                  <a:pt x="1056959" y="76200"/>
                </a:lnTo>
                <a:lnTo>
                  <a:pt x="1009582" y="88900"/>
                </a:lnTo>
                <a:lnTo>
                  <a:pt x="962818" y="88900"/>
                </a:lnTo>
                <a:lnTo>
                  <a:pt x="916715" y="101600"/>
                </a:lnTo>
                <a:lnTo>
                  <a:pt x="871323" y="101600"/>
                </a:lnTo>
                <a:lnTo>
                  <a:pt x="782870" y="127000"/>
                </a:lnTo>
                <a:lnTo>
                  <a:pt x="739907" y="152400"/>
                </a:lnTo>
                <a:lnTo>
                  <a:pt x="656757" y="177800"/>
                </a:lnTo>
                <a:lnTo>
                  <a:pt x="616668" y="203200"/>
                </a:lnTo>
                <a:lnTo>
                  <a:pt x="577636" y="228600"/>
                </a:lnTo>
                <a:lnTo>
                  <a:pt x="539709" y="254000"/>
                </a:lnTo>
                <a:lnTo>
                  <a:pt x="502938" y="279400"/>
                </a:lnTo>
                <a:lnTo>
                  <a:pt x="467371" y="304800"/>
                </a:lnTo>
                <a:lnTo>
                  <a:pt x="433058" y="330200"/>
                </a:lnTo>
                <a:lnTo>
                  <a:pt x="400049" y="368300"/>
                </a:lnTo>
                <a:lnTo>
                  <a:pt x="368392" y="393700"/>
                </a:lnTo>
                <a:lnTo>
                  <a:pt x="338137" y="431800"/>
                </a:lnTo>
                <a:lnTo>
                  <a:pt x="309333" y="457200"/>
                </a:lnTo>
                <a:lnTo>
                  <a:pt x="282030" y="495300"/>
                </a:lnTo>
                <a:lnTo>
                  <a:pt x="256277" y="533400"/>
                </a:lnTo>
                <a:lnTo>
                  <a:pt x="232123" y="571500"/>
                </a:lnTo>
                <a:lnTo>
                  <a:pt x="209618" y="609600"/>
                </a:lnTo>
                <a:lnTo>
                  <a:pt x="188811" y="647700"/>
                </a:lnTo>
                <a:lnTo>
                  <a:pt x="169752" y="685800"/>
                </a:lnTo>
                <a:lnTo>
                  <a:pt x="152489" y="736600"/>
                </a:lnTo>
                <a:lnTo>
                  <a:pt x="137072" y="774700"/>
                </a:lnTo>
                <a:lnTo>
                  <a:pt x="123551" y="825500"/>
                </a:lnTo>
                <a:lnTo>
                  <a:pt x="111975" y="863600"/>
                </a:lnTo>
                <a:lnTo>
                  <a:pt x="102392" y="914400"/>
                </a:lnTo>
                <a:lnTo>
                  <a:pt x="94854" y="952500"/>
                </a:lnTo>
                <a:lnTo>
                  <a:pt x="89408" y="1003300"/>
                </a:lnTo>
                <a:lnTo>
                  <a:pt x="86104" y="1054100"/>
                </a:lnTo>
                <a:lnTo>
                  <a:pt x="84992" y="1092200"/>
                </a:lnTo>
                <a:lnTo>
                  <a:pt x="86104" y="1143000"/>
                </a:lnTo>
                <a:lnTo>
                  <a:pt x="89408" y="1193800"/>
                </a:lnTo>
                <a:lnTo>
                  <a:pt x="94854" y="1244600"/>
                </a:lnTo>
                <a:lnTo>
                  <a:pt x="102392" y="1282700"/>
                </a:lnTo>
                <a:lnTo>
                  <a:pt x="111975" y="1333500"/>
                </a:lnTo>
                <a:lnTo>
                  <a:pt x="123551" y="1371600"/>
                </a:lnTo>
                <a:lnTo>
                  <a:pt x="137072" y="1422400"/>
                </a:lnTo>
                <a:lnTo>
                  <a:pt x="152489" y="1460500"/>
                </a:lnTo>
                <a:lnTo>
                  <a:pt x="169752" y="1511300"/>
                </a:lnTo>
                <a:lnTo>
                  <a:pt x="188811" y="1549400"/>
                </a:lnTo>
                <a:lnTo>
                  <a:pt x="209618" y="1587500"/>
                </a:lnTo>
                <a:lnTo>
                  <a:pt x="232123" y="1625600"/>
                </a:lnTo>
                <a:lnTo>
                  <a:pt x="256277" y="1663700"/>
                </a:lnTo>
                <a:lnTo>
                  <a:pt x="282030" y="1701800"/>
                </a:lnTo>
                <a:lnTo>
                  <a:pt x="309333" y="1739900"/>
                </a:lnTo>
                <a:lnTo>
                  <a:pt x="338137" y="1765300"/>
                </a:lnTo>
                <a:lnTo>
                  <a:pt x="368392" y="1803400"/>
                </a:lnTo>
                <a:lnTo>
                  <a:pt x="400049" y="1828800"/>
                </a:lnTo>
                <a:lnTo>
                  <a:pt x="433058" y="1866900"/>
                </a:lnTo>
                <a:lnTo>
                  <a:pt x="467371" y="1892300"/>
                </a:lnTo>
                <a:lnTo>
                  <a:pt x="502938" y="1917700"/>
                </a:lnTo>
                <a:lnTo>
                  <a:pt x="539709" y="1943100"/>
                </a:lnTo>
                <a:lnTo>
                  <a:pt x="577636" y="1968500"/>
                </a:lnTo>
                <a:lnTo>
                  <a:pt x="616668" y="1993900"/>
                </a:lnTo>
                <a:lnTo>
                  <a:pt x="656757" y="2019300"/>
                </a:lnTo>
                <a:lnTo>
                  <a:pt x="739907" y="2044700"/>
                </a:lnTo>
                <a:lnTo>
                  <a:pt x="782870" y="2070100"/>
                </a:lnTo>
                <a:lnTo>
                  <a:pt x="871323" y="2095500"/>
                </a:lnTo>
                <a:lnTo>
                  <a:pt x="916715" y="2095500"/>
                </a:lnTo>
                <a:lnTo>
                  <a:pt x="962818" y="2108200"/>
                </a:lnTo>
                <a:lnTo>
                  <a:pt x="1009582" y="2108200"/>
                </a:lnTo>
                <a:lnTo>
                  <a:pt x="1056959" y="2120900"/>
                </a:lnTo>
                <a:lnTo>
                  <a:pt x="1514007" y="2120900"/>
                </a:lnTo>
                <a:lnTo>
                  <a:pt x="1471411" y="2146300"/>
                </a:lnTo>
                <a:lnTo>
                  <a:pt x="1338918" y="2184400"/>
                </a:lnTo>
                <a:close/>
              </a:path>
              <a:path w="2209800" h="2197100">
                <a:moveTo>
                  <a:pt x="1514007" y="2120900"/>
                </a:moveTo>
                <a:lnTo>
                  <a:pt x="1152840" y="2120900"/>
                </a:lnTo>
                <a:lnTo>
                  <a:pt x="1200217" y="2108200"/>
                </a:lnTo>
                <a:lnTo>
                  <a:pt x="1246981" y="2108200"/>
                </a:lnTo>
                <a:lnTo>
                  <a:pt x="1293084" y="2095500"/>
                </a:lnTo>
                <a:lnTo>
                  <a:pt x="1338476" y="2095500"/>
                </a:lnTo>
                <a:lnTo>
                  <a:pt x="1426929" y="2070100"/>
                </a:lnTo>
                <a:lnTo>
                  <a:pt x="1469892" y="2044700"/>
                </a:lnTo>
                <a:lnTo>
                  <a:pt x="1553042" y="2019300"/>
                </a:lnTo>
                <a:lnTo>
                  <a:pt x="1593131" y="1993900"/>
                </a:lnTo>
                <a:lnTo>
                  <a:pt x="1632163" y="1968500"/>
                </a:lnTo>
                <a:lnTo>
                  <a:pt x="1670090" y="1943100"/>
                </a:lnTo>
                <a:lnTo>
                  <a:pt x="1706861" y="1917700"/>
                </a:lnTo>
                <a:lnTo>
                  <a:pt x="1742428" y="1892300"/>
                </a:lnTo>
                <a:lnTo>
                  <a:pt x="1776741" y="1866900"/>
                </a:lnTo>
                <a:lnTo>
                  <a:pt x="1809751" y="1828800"/>
                </a:lnTo>
                <a:lnTo>
                  <a:pt x="1841407" y="1803400"/>
                </a:lnTo>
                <a:lnTo>
                  <a:pt x="1871663" y="1765300"/>
                </a:lnTo>
                <a:lnTo>
                  <a:pt x="1900466" y="1739900"/>
                </a:lnTo>
                <a:lnTo>
                  <a:pt x="1927769" y="1701800"/>
                </a:lnTo>
                <a:lnTo>
                  <a:pt x="1953522" y="1663700"/>
                </a:lnTo>
                <a:lnTo>
                  <a:pt x="1977676" y="1625600"/>
                </a:lnTo>
                <a:lnTo>
                  <a:pt x="2000181" y="1587500"/>
                </a:lnTo>
                <a:lnTo>
                  <a:pt x="2020988" y="1549400"/>
                </a:lnTo>
                <a:lnTo>
                  <a:pt x="2040047" y="1511300"/>
                </a:lnTo>
                <a:lnTo>
                  <a:pt x="2057310" y="1460500"/>
                </a:lnTo>
                <a:lnTo>
                  <a:pt x="2072727" y="1422400"/>
                </a:lnTo>
                <a:lnTo>
                  <a:pt x="2086248" y="1371600"/>
                </a:lnTo>
                <a:lnTo>
                  <a:pt x="2097824" y="1333500"/>
                </a:lnTo>
                <a:lnTo>
                  <a:pt x="2107407" y="1282700"/>
                </a:lnTo>
                <a:lnTo>
                  <a:pt x="2114945" y="1244600"/>
                </a:lnTo>
                <a:lnTo>
                  <a:pt x="2120391" y="1193800"/>
                </a:lnTo>
                <a:lnTo>
                  <a:pt x="2123695" y="1143000"/>
                </a:lnTo>
                <a:lnTo>
                  <a:pt x="2124807" y="1092200"/>
                </a:lnTo>
                <a:lnTo>
                  <a:pt x="2123695" y="1054100"/>
                </a:lnTo>
                <a:lnTo>
                  <a:pt x="2120391" y="1003300"/>
                </a:lnTo>
                <a:lnTo>
                  <a:pt x="2114945" y="952500"/>
                </a:lnTo>
                <a:lnTo>
                  <a:pt x="2107407" y="914400"/>
                </a:lnTo>
                <a:lnTo>
                  <a:pt x="2097824" y="863600"/>
                </a:lnTo>
                <a:lnTo>
                  <a:pt x="2086248" y="825500"/>
                </a:lnTo>
                <a:lnTo>
                  <a:pt x="2072727" y="774700"/>
                </a:lnTo>
                <a:lnTo>
                  <a:pt x="2057310" y="736600"/>
                </a:lnTo>
                <a:lnTo>
                  <a:pt x="2040047" y="685800"/>
                </a:lnTo>
                <a:lnTo>
                  <a:pt x="2020988" y="647700"/>
                </a:lnTo>
                <a:lnTo>
                  <a:pt x="2000181" y="609600"/>
                </a:lnTo>
                <a:lnTo>
                  <a:pt x="1977676" y="571500"/>
                </a:lnTo>
                <a:lnTo>
                  <a:pt x="1953522" y="533400"/>
                </a:lnTo>
                <a:lnTo>
                  <a:pt x="1927769" y="495300"/>
                </a:lnTo>
                <a:lnTo>
                  <a:pt x="1900466" y="457200"/>
                </a:lnTo>
                <a:lnTo>
                  <a:pt x="1871663" y="431800"/>
                </a:lnTo>
                <a:lnTo>
                  <a:pt x="1841407" y="393700"/>
                </a:lnTo>
                <a:lnTo>
                  <a:pt x="1809751" y="368300"/>
                </a:lnTo>
                <a:lnTo>
                  <a:pt x="1776741" y="330200"/>
                </a:lnTo>
                <a:lnTo>
                  <a:pt x="1742428" y="304800"/>
                </a:lnTo>
                <a:lnTo>
                  <a:pt x="1706861" y="279400"/>
                </a:lnTo>
                <a:lnTo>
                  <a:pt x="1670090" y="254000"/>
                </a:lnTo>
                <a:lnTo>
                  <a:pt x="1632163" y="228600"/>
                </a:lnTo>
                <a:lnTo>
                  <a:pt x="1593131" y="203200"/>
                </a:lnTo>
                <a:lnTo>
                  <a:pt x="1553042" y="177800"/>
                </a:lnTo>
                <a:lnTo>
                  <a:pt x="1469892" y="152400"/>
                </a:lnTo>
                <a:lnTo>
                  <a:pt x="1426929" y="127000"/>
                </a:lnTo>
                <a:lnTo>
                  <a:pt x="1338476" y="101600"/>
                </a:lnTo>
                <a:lnTo>
                  <a:pt x="1293084" y="101600"/>
                </a:lnTo>
                <a:lnTo>
                  <a:pt x="1246981" y="88900"/>
                </a:lnTo>
                <a:lnTo>
                  <a:pt x="1200217" y="88900"/>
                </a:lnTo>
                <a:lnTo>
                  <a:pt x="1152840" y="76200"/>
                </a:lnTo>
                <a:lnTo>
                  <a:pt x="1514007" y="76200"/>
                </a:lnTo>
                <a:lnTo>
                  <a:pt x="1555749" y="88900"/>
                </a:lnTo>
                <a:lnTo>
                  <a:pt x="1596597" y="114300"/>
                </a:lnTo>
                <a:lnTo>
                  <a:pt x="1636508" y="127000"/>
                </a:lnTo>
                <a:lnTo>
                  <a:pt x="1675442" y="152400"/>
                </a:lnTo>
                <a:lnTo>
                  <a:pt x="1713356" y="177800"/>
                </a:lnTo>
                <a:lnTo>
                  <a:pt x="1750210" y="203200"/>
                </a:lnTo>
                <a:lnTo>
                  <a:pt x="1785962" y="228600"/>
                </a:lnTo>
                <a:lnTo>
                  <a:pt x="1820571" y="254000"/>
                </a:lnTo>
                <a:lnTo>
                  <a:pt x="1853994" y="292100"/>
                </a:lnTo>
                <a:lnTo>
                  <a:pt x="1886191" y="317500"/>
                </a:lnTo>
                <a:lnTo>
                  <a:pt x="1917121" y="355600"/>
                </a:lnTo>
                <a:lnTo>
                  <a:pt x="1946741" y="381000"/>
                </a:lnTo>
                <a:lnTo>
                  <a:pt x="1975010" y="419100"/>
                </a:lnTo>
                <a:lnTo>
                  <a:pt x="2001887" y="457200"/>
                </a:lnTo>
                <a:lnTo>
                  <a:pt x="2027331" y="495300"/>
                </a:lnTo>
                <a:lnTo>
                  <a:pt x="2051299" y="533400"/>
                </a:lnTo>
                <a:lnTo>
                  <a:pt x="2073751" y="571500"/>
                </a:lnTo>
                <a:lnTo>
                  <a:pt x="2094645" y="609600"/>
                </a:lnTo>
                <a:lnTo>
                  <a:pt x="2113940" y="647700"/>
                </a:lnTo>
                <a:lnTo>
                  <a:pt x="2131594" y="685800"/>
                </a:lnTo>
                <a:lnTo>
                  <a:pt x="2147565" y="736600"/>
                </a:lnTo>
                <a:lnTo>
                  <a:pt x="2161813" y="774700"/>
                </a:lnTo>
                <a:lnTo>
                  <a:pt x="2174295" y="825500"/>
                </a:lnTo>
                <a:lnTo>
                  <a:pt x="2184971" y="863600"/>
                </a:lnTo>
                <a:lnTo>
                  <a:pt x="2193799" y="914400"/>
                </a:lnTo>
                <a:lnTo>
                  <a:pt x="2200737" y="952500"/>
                </a:lnTo>
                <a:lnTo>
                  <a:pt x="2205744" y="1003300"/>
                </a:lnTo>
                <a:lnTo>
                  <a:pt x="2208779" y="1054100"/>
                </a:lnTo>
                <a:lnTo>
                  <a:pt x="2209800" y="1092200"/>
                </a:lnTo>
                <a:lnTo>
                  <a:pt x="2208779" y="1143000"/>
                </a:lnTo>
                <a:lnTo>
                  <a:pt x="2205744" y="1193800"/>
                </a:lnTo>
                <a:lnTo>
                  <a:pt x="2200737" y="1244600"/>
                </a:lnTo>
                <a:lnTo>
                  <a:pt x="2193799" y="1282700"/>
                </a:lnTo>
                <a:lnTo>
                  <a:pt x="2184971" y="1333500"/>
                </a:lnTo>
                <a:lnTo>
                  <a:pt x="2174295" y="1371600"/>
                </a:lnTo>
                <a:lnTo>
                  <a:pt x="2161813" y="1422400"/>
                </a:lnTo>
                <a:lnTo>
                  <a:pt x="2147565" y="1460500"/>
                </a:lnTo>
                <a:lnTo>
                  <a:pt x="2131594" y="1511300"/>
                </a:lnTo>
                <a:lnTo>
                  <a:pt x="2113940" y="1549400"/>
                </a:lnTo>
                <a:lnTo>
                  <a:pt x="2094645" y="1587500"/>
                </a:lnTo>
                <a:lnTo>
                  <a:pt x="2073751" y="1625600"/>
                </a:lnTo>
                <a:lnTo>
                  <a:pt x="2051299" y="1663700"/>
                </a:lnTo>
                <a:lnTo>
                  <a:pt x="2027331" y="1701800"/>
                </a:lnTo>
                <a:lnTo>
                  <a:pt x="2001887" y="1739900"/>
                </a:lnTo>
                <a:lnTo>
                  <a:pt x="1975010" y="1778000"/>
                </a:lnTo>
                <a:lnTo>
                  <a:pt x="1946741" y="1816100"/>
                </a:lnTo>
                <a:lnTo>
                  <a:pt x="1917121" y="1841500"/>
                </a:lnTo>
                <a:lnTo>
                  <a:pt x="1886191" y="1879600"/>
                </a:lnTo>
                <a:lnTo>
                  <a:pt x="1853994" y="1905000"/>
                </a:lnTo>
                <a:lnTo>
                  <a:pt x="1820571" y="1943100"/>
                </a:lnTo>
                <a:lnTo>
                  <a:pt x="1785962" y="1968500"/>
                </a:lnTo>
                <a:lnTo>
                  <a:pt x="1750210" y="1993900"/>
                </a:lnTo>
                <a:lnTo>
                  <a:pt x="1713356" y="2019300"/>
                </a:lnTo>
                <a:lnTo>
                  <a:pt x="1675442" y="2044700"/>
                </a:lnTo>
                <a:lnTo>
                  <a:pt x="1636508" y="2070100"/>
                </a:lnTo>
                <a:lnTo>
                  <a:pt x="1596597" y="2082800"/>
                </a:lnTo>
                <a:lnTo>
                  <a:pt x="1555749" y="2108200"/>
                </a:lnTo>
                <a:lnTo>
                  <a:pt x="1514007" y="2120900"/>
                </a:lnTo>
                <a:close/>
              </a:path>
              <a:path w="2209800" h="2197100">
                <a:moveTo>
                  <a:pt x="1247083" y="2197100"/>
                </a:moveTo>
                <a:lnTo>
                  <a:pt x="962716" y="2197100"/>
                </a:lnTo>
                <a:lnTo>
                  <a:pt x="916475" y="2184400"/>
                </a:lnTo>
                <a:lnTo>
                  <a:pt x="1293324" y="2184400"/>
                </a:lnTo>
                <a:lnTo>
                  <a:pt x="1247083" y="219710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14873" y="7570885"/>
            <a:ext cx="1019175" cy="1176020"/>
          </a:xfrm>
          <a:custGeom>
            <a:avLst/>
            <a:gdLst/>
            <a:ahLst/>
            <a:cxnLst/>
            <a:rect l="l" t="t" r="r" b="b"/>
            <a:pathLst>
              <a:path w="1019175" h="1176020">
                <a:moveTo>
                  <a:pt x="339173" y="916302"/>
                </a:moveTo>
                <a:lnTo>
                  <a:pt x="254180" y="916302"/>
                </a:lnTo>
                <a:lnTo>
                  <a:pt x="254180" y="139132"/>
                </a:lnTo>
                <a:lnTo>
                  <a:pt x="1019111" y="0"/>
                </a:lnTo>
                <a:lnTo>
                  <a:pt x="1019111" y="188257"/>
                </a:lnTo>
                <a:lnTo>
                  <a:pt x="934119" y="188257"/>
                </a:lnTo>
                <a:lnTo>
                  <a:pt x="339173" y="296283"/>
                </a:lnTo>
                <a:lnTo>
                  <a:pt x="339173" y="916302"/>
                </a:lnTo>
                <a:close/>
              </a:path>
              <a:path w="1019175" h="1176020">
                <a:moveTo>
                  <a:pt x="1019111" y="746317"/>
                </a:moveTo>
                <a:lnTo>
                  <a:pt x="934119" y="746317"/>
                </a:lnTo>
                <a:lnTo>
                  <a:pt x="934119" y="188257"/>
                </a:lnTo>
                <a:lnTo>
                  <a:pt x="1019111" y="188257"/>
                </a:lnTo>
                <a:lnTo>
                  <a:pt x="1019111" y="746317"/>
                </a:lnTo>
                <a:close/>
              </a:path>
              <a:path w="1019175" h="1176020">
                <a:moveTo>
                  <a:pt x="833058" y="1005494"/>
                </a:moveTo>
                <a:lnTo>
                  <a:pt x="782182" y="1001869"/>
                </a:lnTo>
                <a:lnTo>
                  <a:pt x="738083" y="986022"/>
                </a:lnTo>
                <a:lnTo>
                  <a:pt x="704097" y="959164"/>
                </a:lnTo>
                <a:lnTo>
                  <a:pt x="683561" y="922506"/>
                </a:lnTo>
                <a:lnTo>
                  <a:pt x="679938" y="880643"/>
                </a:lnTo>
                <a:lnTo>
                  <a:pt x="692964" y="839294"/>
                </a:lnTo>
                <a:lnTo>
                  <a:pt x="720541" y="801359"/>
                </a:lnTo>
                <a:lnTo>
                  <a:pt x="760574" y="769740"/>
                </a:lnTo>
                <a:lnTo>
                  <a:pt x="810965" y="747337"/>
                </a:lnTo>
                <a:lnTo>
                  <a:pt x="875410" y="737425"/>
                </a:lnTo>
                <a:lnTo>
                  <a:pt x="905816" y="739676"/>
                </a:lnTo>
                <a:lnTo>
                  <a:pt x="934119" y="746317"/>
                </a:lnTo>
                <a:lnTo>
                  <a:pt x="1019111" y="746317"/>
                </a:lnTo>
                <a:lnTo>
                  <a:pt x="1019111" y="822215"/>
                </a:lnTo>
                <a:lnTo>
                  <a:pt x="1014116" y="870217"/>
                </a:lnTo>
                <a:lnTo>
                  <a:pt x="998857" y="911964"/>
                </a:lnTo>
                <a:lnTo>
                  <a:pt x="972921" y="947058"/>
                </a:lnTo>
                <a:lnTo>
                  <a:pt x="935897" y="975098"/>
                </a:lnTo>
                <a:lnTo>
                  <a:pt x="887373" y="995684"/>
                </a:lnTo>
                <a:lnTo>
                  <a:pt x="833058" y="1005494"/>
                </a:lnTo>
                <a:close/>
              </a:path>
              <a:path w="1019175" h="1176020">
                <a:moveTo>
                  <a:pt x="153120" y="1175479"/>
                </a:moveTo>
                <a:lnTo>
                  <a:pt x="102244" y="1171854"/>
                </a:lnTo>
                <a:lnTo>
                  <a:pt x="58144" y="1156006"/>
                </a:lnTo>
                <a:lnTo>
                  <a:pt x="24158" y="1129148"/>
                </a:lnTo>
                <a:lnTo>
                  <a:pt x="3623" y="1092491"/>
                </a:lnTo>
                <a:lnTo>
                  <a:pt x="0" y="1050627"/>
                </a:lnTo>
                <a:lnTo>
                  <a:pt x="13025" y="1009278"/>
                </a:lnTo>
                <a:lnTo>
                  <a:pt x="40603" y="971344"/>
                </a:lnTo>
                <a:lnTo>
                  <a:pt x="80635" y="939725"/>
                </a:lnTo>
                <a:lnTo>
                  <a:pt x="131026" y="917321"/>
                </a:lnTo>
                <a:lnTo>
                  <a:pt x="195472" y="907409"/>
                </a:lnTo>
                <a:lnTo>
                  <a:pt x="225878" y="909660"/>
                </a:lnTo>
                <a:lnTo>
                  <a:pt x="254180" y="916302"/>
                </a:lnTo>
                <a:lnTo>
                  <a:pt x="339173" y="916302"/>
                </a:lnTo>
                <a:lnTo>
                  <a:pt x="339173" y="992200"/>
                </a:lnTo>
                <a:lnTo>
                  <a:pt x="334178" y="1040201"/>
                </a:lnTo>
                <a:lnTo>
                  <a:pt x="318919" y="1081949"/>
                </a:lnTo>
                <a:lnTo>
                  <a:pt x="292983" y="1117042"/>
                </a:lnTo>
                <a:lnTo>
                  <a:pt x="255959" y="1145082"/>
                </a:lnTo>
                <a:lnTo>
                  <a:pt x="207434" y="1165669"/>
                </a:lnTo>
                <a:lnTo>
                  <a:pt x="153120" y="1175479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97220" y="6790090"/>
            <a:ext cx="2219325" cy="2771775"/>
          </a:xfrm>
          <a:custGeom>
            <a:avLst/>
            <a:gdLst/>
            <a:ahLst/>
            <a:cxnLst/>
            <a:rect l="l" t="t" r="r" b="b"/>
            <a:pathLst>
              <a:path w="2219325" h="2771775">
                <a:moveTo>
                  <a:pt x="1109617" y="1663064"/>
                </a:moveTo>
                <a:lnTo>
                  <a:pt x="554808" y="1663064"/>
                </a:lnTo>
                <a:lnTo>
                  <a:pt x="507169" y="1661017"/>
                </a:lnTo>
                <a:lnTo>
                  <a:pt x="460611" y="1654987"/>
                </a:lnTo>
                <a:lnTo>
                  <a:pt x="415304" y="1645147"/>
                </a:lnTo>
                <a:lnTo>
                  <a:pt x="371420" y="1631667"/>
                </a:lnTo>
                <a:lnTo>
                  <a:pt x="329128" y="1614717"/>
                </a:lnTo>
                <a:lnTo>
                  <a:pt x="288601" y="1594468"/>
                </a:lnTo>
                <a:lnTo>
                  <a:pt x="250009" y="1571091"/>
                </a:lnTo>
                <a:lnTo>
                  <a:pt x="213522" y="1544757"/>
                </a:lnTo>
                <a:lnTo>
                  <a:pt x="179311" y="1515636"/>
                </a:lnTo>
                <a:lnTo>
                  <a:pt x="147548" y="1483899"/>
                </a:lnTo>
                <a:lnTo>
                  <a:pt x="118404" y="1449717"/>
                </a:lnTo>
                <a:lnTo>
                  <a:pt x="92048" y="1413260"/>
                </a:lnTo>
                <a:lnTo>
                  <a:pt x="68652" y="1374699"/>
                </a:lnTo>
                <a:lnTo>
                  <a:pt x="48387" y="1334205"/>
                </a:lnTo>
                <a:lnTo>
                  <a:pt x="31423" y="1291948"/>
                </a:lnTo>
                <a:lnTo>
                  <a:pt x="17931" y="1248099"/>
                </a:lnTo>
                <a:lnTo>
                  <a:pt x="8083" y="1202830"/>
                </a:lnTo>
                <a:lnTo>
                  <a:pt x="2049" y="1156309"/>
                </a:lnTo>
                <a:lnTo>
                  <a:pt x="0" y="1108709"/>
                </a:lnTo>
                <a:lnTo>
                  <a:pt x="2207" y="1059891"/>
                </a:lnTo>
                <a:lnTo>
                  <a:pt x="8700" y="1012436"/>
                </a:lnTo>
                <a:lnTo>
                  <a:pt x="19280" y="966500"/>
                </a:lnTo>
                <a:lnTo>
                  <a:pt x="33753" y="922237"/>
                </a:lnTo>
                <a:lnTo>
                  <a:pt x="51920" y="879802"/>
                </a:lnTo>
                <a:lnTo>
                  <a:pt x="73585" y="839349"/>
                </a:lnTo>
                <a:lnTo>
                  <a:pt x="98552" y="801034"/>
                </a:lnTo>
                <a:lnTo>
                  <a:pt x="126625" y="765011"/>
                </a:lnTo>
                <a:lnTo>
                  <a:pt x="157606" y="731435"/>
                </a:lnTo>
                <a:lnTo>
                  <a:pt x="191299" y="700460"/>
                </a:lnTo>
                <a:lnTo>
                  <a:pt x="227508" y="672241"/>
                </a:lnTo>
                <a:lnTo>
                  <a:pt x="266035" y="646933"/>
                </a:lnTo>
                <a:lnTo>
                  <a:pt x="306685" y="624691"/>
                </a:lnTo>
                <a:lnTo>
                  <a:pt x="349261" y="605669"/>
                </a:lnTo>
                <a:lnTo>
                  <a:pt x="393566" y="590021"/>
                </a:lnTo>
                <a:lnTo>
                  <a:pt x="439404" y="577904"/>
                </a:lnTo>
                <a:lnTo>
                  <a:pt x="448661" y="540277"/>
                </a:lnTo>
                <a:lnTo>
                  <a:pt x="459281" y="496483"/>
                </a:lnTo>
                <a:lnTo>
                  <a:pt x="472288" y="441023"/>
                </a:lnTo>
                <a:lnTo>
                  <a:pt x="488708" y="368396"/>
                </a:lnTo>
                <a:lnTo>
                  <a:pt x="503139" y="300778"/>
                </a:lnTo>
                <a:lnTo>
                  <a:pt x="516770" y="232147"/>
                </a:lnTo>
                <a:lnTo>
                  <a:pt x="529084" y="166109"/>
                </a:lnTo>
                <a:lnTo>
                  <a:pt x="539562" y="106269"/>
                </a:lnTo>
                <a:lnTo>
                  <a:pt x="547687" y="56234"/>
                </a:lnTo>
                <a:lnTo>
                  <a:pt x="554808" y="0"/>
                </a:lnTo>
                <a:lnTo>
                  <a:pt x="832213" y="0"/>
                </a:lnTo>
                <a:lnTo>
                  <a:pt x="830880" y="39908"/>
                </a:lnTo>
                <a:lnTo>
                  <a:pt x="827100" y="82442"/>
                </a:lnTo>
                <a:lnTo>
                  <a:pt x="821201" y="127299"/>
                </a:lnTo>
                <a:lnTo>
                  <a:pt x="813508" y="174182"/>
                </a:lnTo>
                <a:lnTo>
                  <a:pt x="804351" y="222791"/>
                </a:lnTo>
                <a:lnTo>
                  <a:pt x="794055" y="272825"/>
                </a:lnTo>
                <a:lnTo>
                  <a:pt x="782948" y="323986"/>
                </a:lnTo>
                <a:lnTo>
                  <a:pt x="771358" y="375973"/>
                </a:lnTo>
                <a:lnTo>
                  <a:pt x="759611" y="428488"/>
                </a:lnTo>
                <a:lnTo>
                  <a:pt x="733820" y="541724"/>
                </a:lnTo>
                <a:lnTo>
                  <a:pt x="711349" y="636761"/>
                </a:lnTo>
                <a:lnTo>
                  <a:pt x="695467" y="702166"/>
                </a:lnTo>
                <a:lnTo>
                  <a:pt x="663169" y="831532"/>
                </a:lnTo>
                <a:lnTo>
                  <a:pt x="554808" y="831532"/>
                </a:lnTo>
                <a:lnTo>
                  <a:pt x="509404" y="835114"/>
                </a:lnTo>
                <a:lnTo>
                  <a:pt x="466483" y="845502"/>
                </a:lnTo>
                <a:lnTo>
                  <a:pt x="426585" y="862153"/>
                </a:lnTo>
                <a:lnTo>
                  <a:pt x="390252" y="884528"/>
                </a:lnTo>
                <a:lnTo>
                  <a:pt x="358025" y="912087"/>
                </a:lnTo>
                <a:lnTo>
                  <a:pt x="330444" y="944288"/>
                </a:lnTo>
                <a:lnTo>
                  <a:pt x="308050" y="980591"/>
                </a:lnTo>
                <a:lnTo>
                  <a:pt x="291385" y="1020456"/>
                </a:lnTo>
                <a:lnTo>
                  <a:pt x="280989" y="1063342"/>
                </a:lnTo>
                <a:lnTo>
                  <a:pt x="277404" y="1108709"/>
                </a:lnTo>
                <a:lnTo>
                  <a:pt x="280989" y="1154076"/>
                </a:lnTo>
                <a:lnTo>
                  <a:pt x="291385" y="1196963"/>
                </a:lnTo>
                <a:lnTo>
                  <a:pt x="308050" y="1236828"/>
                </a:lnTo>
                <a:lnTo>
                  <a:pt x="330444" y="1273131"/>
                </a:lnTo>
                <a:lnTo>
                  <a:pt x="358025" y="1305332"/>
                </a:lnTo>
                <a:lnTo>
                  <a:pt x="390252" y="1332890"/>
                </a:lnTo>
                <a:lnTo>
                  <a:pt x="426585" y="1355266"/>
                </a:lnTo>
                <a:lnTo>
                  <a:pt x="466483" y="1371917"/>
                </a:lnTo>
                <a:lnTo>
                  <a:pt x="509404" y="1382304"/>
                </a:lnTo>
                <a:lnTo>
                  <a:pt x="554808" y="1385887"/>
                </a:lnTo>
                <a:lnTo>
                  <a:pt x="815417" y="1385887"/>
                </a:lnTo>
                <a:lnTo>
                  <a:pt x="847925" y="1478189"/>
                </a:lnTo>
                <a:lnTo>
                  <a:pt x="867970" y="1522199"/>
                </a:lnTo>
                <a:lnTo>
                  <a:pt x="895060" y="1561741"/>
                </a:lnTo>
                <a:lnTo>
                  <a:pt x="928438" y="1595978"/>
                </a:lnTo>
                <a:lnTo>
                  <a:pt x="967342" y="1624069"/>
                </a:lnTo>
                <a:lnTo>
                  <a:pt x="1011013" y="1645173"/>
                </a:lnTo>
                <a:lnTo>
                  <a:pt x="1058691" y="1658451"/>
                </a:lnTo>
                <a:lnTo>
                  <a:pt x="1109617" y="1663064"/>
                </a:lnTo>
                <a:close/>
              </a:path>
              <a:path w="2219325" h="2771775">
                <a:moveTo>
                  <a:pt x="1664426" y="1663064"/>
                </a:moveTo>
                <a:lnTo>
                  <a:pt x="1109617" y="1663064"/>
                </a:lnTo>
                <a:lnTo>
                  <a:pt x="1160543" y="1658451"/>
                </a:lnTo>
                <a:lnTo>
                  <a:pt x="1208275" y="1645147"/>
                </a:lnTo>
                <a:lnTo>
                  <a:pt x="1251893" y="1624069"/>
                </a:lnTo>
                <a:lnTo>
                  <a:pt x="1290797" y="1595978"/>
                </a:lnTo>
                <a:lnTo>
                  <a:pt x="1324174" y="1561741"/>
                </a:lnTo>
                <a:lnTo>
                  <a:pt x="1351265" y="1522199"/>
                </a:lnTo>
                <a:lnTo>
                  <a:pt x="1371309" y="1478189"/>
                </a:lnTo>
                <a:lnTo>
                  <a:pt x="1403818" y="1385887"/>
                </a:lnTo>
                <a:lnTo>
                  <a:pt x="1664426" y="1385887"/>
                </a:lnTo>
                <a:lnTo>
                  <a:pt x="1709830" y="1382304"/>
                </a:lnTo>
                <a:lnTo>
                  <a:pt x="1752752" y="1371917"/>
                </a:lnTo>
                <a:lnTo>
                  <a:pt x="1792649" y="1355266"/>
                </a:lnTo>
                <a:lnTo>
                  <a:pt x="1828982" y="1332890"/>
                </a:lnTo>
                <a:lnTo>
                  <a:pt x="1861210" y="1305332"/>
                </a:lnTo>
                <a:lnTo>
                  <a:pt x="1888791" y="1273131"/>
                </a:lnTo>
                <a:lnTo>
                  <a:pt x="1911184" y="1236828"/>
                </a:lnTo>
                <a:lnTo>
                  <a:pt x="1927849" y="1196963"/>
                </a:lnTo>
                <a:lnTo>
                  <a:pt x="1938245" y="1154076"/>
                </a:lnTo>
                <a:lnTo>
                  <a:pt x="1941830" y="1108709"/>
                </a:lnTo>
                <a:lnTo>
                  <a:pt x="1938245" y="1063342"/>
                </a:lnTo>
                <a:lnTo>
                  <a:pt x="1927849" y="1020456"/>
                </a:lnTo>
                <a:lnTo>
                  <a:pt x="1911184" y="980591"/>
                </a:lnTo>
                <a:lnTo>
                  <a:pt x="1888791" y="944288"/>
                </a:lnTo>
                <a:lnTo>
                  <a:pt x="1861210" y="912087"/>
                </a:lnTo>
                <a:lnTo>
                  <a:pt x="1828982" y="884528"/>
                </a:lnTo>
                <a:lnTo>
                  <a:pt x="1792649" y="862153"/>
                </a:lnTo>
                <a:lnTo>
                  <a:pt x="1752752" y="845502"/>
                </a:lnTo>
                <a:lnTo>
                  <a:pt x="1709830" y="835114"/>
                </a:lnTo>
                <a:lnTo>
                  <a:pt x="1664426" y="831532"/>
                </a:lnTo>
                <a:lnTo>
                  <a:pt x="1556065" y="831532"/>
                </a:lnTo>
                <a:lnTo>
                  <a:pt x="1529787" y="726508"/>
                </a:lnTo>
                <a:lnTo>
                  <a:pt x="1507886" y="636761"/>
                </a:lnTo>
                <a:lnTo>
                  <a:pt x="1485414" y="541724"/>
                </a:lnTo>
                <a:lnTo>
                  <a:pt x="1459624" y="428488"/>
                </a:lnTo>
                <a:lnTo>
                  <a:pt x="1447877" y="375973"/>
                </a:lnTo>
                <a:lnTo>
                  <a:pt x="1436286" y="323986"/>
                </a:lnTo>
                <a:lnTo>
                  <a:pt x="1425180" y="272825"/>
                </a:lnTo>
                <a:lnTo>
                  <a:pt x="1414884" y="222791"/>
                </a:lnTo>
                <a:lnTo>
                  <a:pt x="1405726" y="174182"/>
                </a:lnTo>
                <a:lnTo>
                  <a:pt x="1398034" y="127299"/>
                </a:lnTo>
                <a:lnTo>
                  <a:pt x="1392134" y="82442"/>
                </a:lnTo>
                <a:lnTo>
                  <a:pt x="1388354" y="39908"/>
                </a:lnTo>
                <a:lnTo>
                  <a:pt x="1387022" y="0"/>
                </a:lnTo>
                <a:lnTo>
                  <a:pt x="1664426" y="0"/>
                </a:lnTo>
                <a:lnTo>
                  <a:pt x="1666293" y="19609"/>
                </a:lnTo>
                <a:lnTo>
                  <a:pt x="1671547" y="56234"/>
                </a:lnTo>
                <a:lnTo>
                  <a:pt x="1679673" y="106269"/>
                </a:lnTo>
                <a:lnTo>
                  <a:pt x="1690151" y="166109"/>
                </a:lnTo>
                <a:lnTo>
                  <a:pt x="1702464" y="232147"/>
                </a:lnTo>
                <a:lnTo>
                  <a:pt x="1716095" y="300778"/>
                </a:lnTo>
                <a:lnTo>
                  <a:pt x="1730526" y="368396"/>
                </a:lnTo>
                <a:lnTo>
                  <a:pt x="1746947" y="441023"/>
                </a:lnTo>
                <a:lnTo>
                  <a:pt x="1759954" y="496483"/>
                </a:lnTo>
                <a:lnTo>
                  <a:pt x="1770573" y="540277"/>
                </a:lnTo>
                <a:lnTo>
                  <a:pt x="1779831" y="577904"/>
                </a:lnTo>
                <a:lnTo>
                  <a:pt x="1825668" y="590021"/>
                </a:lnTo>
                <a:lnTo>
                  <a:pt x="1869973" y="605669"/>
                </a:lnTo>
                <a:lnTo>
                  <a:pt x="1912549" y="624691"/>
                </a:lnTo>
                <a:lnTo>
                  <a:pt x="1953199" y="646933"/>
                </a:lnTo>
                <a:lnTo>
                  <a:pt x="1991726" y="672241"/>
                </a:lnTo>
                <a:lnTo>
                  <a:pt x="2027935" y="700460"/>
                </a:lnTo>
                <a:lnTo>
                  <a:pt x="2061628" y="731435"/>
                </a:lnTo>
                <a:lnTo>
                  <a:pt x="2092609" y="765011"/>
                </a:lnTo>
                <a:lnTo>
                  <a:pt x="2120682" y="801034"/>
                </a:lnTo>
                <a:lnTo>
                  <a:pt x="2145649" y="839349"/>
                </a:lnTo>
                <a:lnTo>
                  <a:pt x="2167315" y="879802"/>
                </a:lnTo>
                <a:lnTo>
                  <a:pt x="2185482" y="922237"/>
                </a:lnTo>
                <a:lnTo>
                  <a:pt x="2199954" y="966500"/>
                </a:lnTo>
                <a:lnTo>
                  <a:pt x="2210535" y="1012436"/>
                </a:lnTo>
                <a:lnTo>
                  <a:pt x="2217027" y="1059891"/>
                </a:lnTo>
                <a:lnTo>
                  <a:pt x="2219235" y="1108709"/>
                </a:lnTo>
                <a:lnTo>
                  <a:pt x="2217186" y="1156309"/>
                </a:lnTo>
                <a:lnTo>
                  <a:pt x="2211151" y="1202830"/>
                </a:lnTo>
                <a:lnTo>
                  <a:pt x="2201303" y="1248099"/>
                </a:lnTo>
                <a:lnTo>
                  <a:pt x="2187812" y="1291948"/>
                </a:lnTo>
                <a:lnTo>
                  <a:pt x="2170848" y="1334205"/>
                </a:lnTo>
                <a:lnTo>
                  <a:pt x="2150583" y="1374699"/>
                </a:lnTo>
                <a:lnTo>
                  <a:pt x="2127187" y="1413260"/>
                </a:lnTo>
                <a:lnTo>
                  <a:pt x="2100831" y="1449717"/>
                </a:lnTo>
                <a:lnTo>
                  <a:pt x="2071686" y="1483899"/>
                </a:lnTo>
                <a:lnTo>
                  <a:pt x="2039923" y="1515636"/>
                </a:lnTo>
                <a:lnTo>
                  <a:pt x="2005713" y="1544757"/>
                </a:lnTo>
                <a:lnTo>
                  <a:pt x="1969226" y="1571091"/>
                </a:lnTo>
                <a:lnTo>
                  <a:pt x="1930633" y="1594468"/>
                </a:lnTo>
                <a:lnTo>
                  <a:pt x="1890106" y="1614717"/>
                </a:lnTo>
                <a:lnTo>
                  <a:pt x="1847815" y="1631667"/>
                </a:lnTo>
                <a:lnTo>
                  <a:pt x="1803811" y="1645173"/>
                </a:lnTo>
                <a:lnTo>
                  <a:pt x="1758623" y="1654987"/>
                </a:lnTo>
                <a:lnTo>
                  <a:pt x="1712065" y="1661017"/>
                </a:lnTo>
                <a:lnTo>
                  <a:pt x="1664426" y="1663064"/>
                </a:lnTo>
                <a:close/>
              </a:path>
              <a:path w="2219325" h="2771775">
                <a:moveTo>
                  <a:pt x="1109617" y="1940242"/>
                </a:moveTo>
                <a:lnTo>
                  <a:pt x="1056529" y="1937350"/>
                </a:lnTo>
                <a:lnTo>
                  <a:pt x="1005579" y="1928914"/>
                </a:lnTo>
                <a:lnTo>
                  <a:pt x="956844" y="1915296"/>
                </a:lnTo>
                <a:lnTo>
                  <a:pt x="910404" y="1896855"/>
                </a:lnTo>
                <a:lnTo>
                  <a:pt x="866336" y="1873954"/>
                </a:lnTo>
                <a:lnTo>
                  <a:pt x="824718" y="1846952"/>
                </a:lnTo>
                <a:lnTo>
                  <a:pt x="785629" y="1816210"/>
                </a:lnTo>
                <a:lnTo>
                  <a:pt x="749147" y="1782090"/>
                </a:lnTo>
                <a:lnTo>
                  <a:pt x="715351" y="1744952"/>
                </a:lnTo>
                <a:lnTo>
                  <a:pt x="684318" y="1705156"/>
                </a:lnTo>
                <a:lnTo>
                  <a:pt x="656126" y="1663064"/>
                </a:lnTo>
                <a:lnTo>
                  <a:pt x="1563108" y="1663064"/>
                </a:lnTo>
                <a:lnTo>
                  <a:pt x="1534917" y="1705156"/>
                </a:lnTo>
                <a:lnTo>
                  <a:pt x="1503884" y="1744952"/>
                </a:lnTo>
                <a:lnTo>
                  <a:pt x="1470087" y="1782090"/>
                </a:lnTo>
                <a:lnTo>
                  <a:pt x="1433605" y="1816210"/>
                </a:lnTo>
                <a:lnTo>
                  <a:pt x="1394516" y="1846952"/>
                </a:lnTo>
                <a:lnTo>
                  <a:pt x="1352899" y="1873954"/>
                </a:lnTo>
                <a:lnTo>
                  <a:pt x="1308830" y="1896855"/>
                </a:lnTo>
                <a:lnTo>
                  <a:pt x="1262390" y="1915296"/>
                </a:lnTo>
                <a:lnTo>
                  <a:pt x="1213655" y="1928914"/>
                </a:lnTo>
                <a:lnTo>
                  <a:pt x="1162705" y="1937350"/>
                </a:lnTo>
                <a:lnTo>
                  <a:pt x="1109617" y="1940242"/>
                </a:lnTo>
                <a:close/>
              </a:path>
              <a:path w="2219325" h="2771775">
                <a:moveTo>
                  <a:pt x="970915" y="2494597"/>
                </a:moveTo>
                <a:lnTo>
                  <a:pt x="138702" y="2494597"/>
                </a:lnTo>
                <a:lnTo>
                  <a:pt x="554808" y="2078830"/>
                </a:lnTo>
                <a:lnTo>
                  <a:pt x="970915" y="2494597"/>
                </a:lnTo>
                <a:close/>
              </a:path>
              <a:path w="2219325" h="2771775">
                <a:moveTo>
                  <a:pt x="693511" y="2771774"/>
                </a:moveTo>
                <a:lnTo>
                  <a:pt x="416106" y="2771774"/>
                </a:lnTo>
                <a:lnTo>
                  <a:pt x="416106" y="2494597"/>
                </a:lnTo>
                <a:lnTo>
                  <a:pt x="693511" y="2494597"/>
                </a:lnTo>
                <a:lnTo>
                  <a:pt x="693511" y="2771774"/>
                </a:lnTo>
                <a:close/>
              </a:path>
              <a:path w="2219325" h="2771775">
                <a:moveTo>
                  <a:pt x="2080533" y="2494597"/>
                </a:moveTo>
                <a:lnTo>
                  <a:pt x="1248319" y="2494597"/>
                </a:lnTo>
                <a:lnTo>
                  <a:pt x="1664426" y="2078830"/>
                </a:lnTo>
                <a:lnTo>
                  <a:pt x="2080533" y="2494597"/>
                </a:lnTo>
                <a:close/>
              </a:path>
              <a:path w="2219325" h="2771775">
                <a:moveTo>
                  <a:pt x="1803128" y="2771774"/>
                </a:moveTo>
                <a:lnTo>
                  <a:pt x="1525724" y="2771774"/>
                </a:lnTo>
                <a:lnTo>
                  <a:pt x="1525724" y="2494597"/>
                </a:lnTo>
                <a:lnTo>
                  <a:pt x="1803128" y="2494597"/>
                </a:lnTo>
                <a:lnTo>
                  <a:pt x="1803128" y="2771774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845497" y="9525230"/>
            <a:ext cx="2040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905" algn="l"/>
                <a:tab pos="1237615" algn="l"/>
              </a:tabLst>
            </a:pPr>
            <a:r>
              <a:rPr sz="2400" spc="-2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spc="3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3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58103" y="0"/>
            <a:ext cx="629920" cy="628650"/>
          </a:xfrm>
          <a:custGeom>
            <a:avLst/>
            <a:gdLst/>
            <a:ahLst/>
            <a:cxnLst/>
            <a:rect l="l" t="t" r="r" b="b"/>
            <a:pathLst>
              <a:path w="629919" h="628650">
                <a:moveTo>
                  <a:pt x="0" y="0"/>
                </a:moveTo>
                <a:lnTo>
                  <a:pt x="629895" y="0"/>
                </a:lnTo>
                <a:lnTo>
                  <a:pt x="629895" y="628636"/>
                </a:lnTo>
                <a:lnTo>
                  <a:pt x="0" y="0"/>
                </a:lnTo>
                <a:close/>
              </a:path>
            </a:pathLst>
          </a:custGeom>
          <a:solidFill>
            <a:srgbClr val="2528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31240" cy="10268585"/>
          </a:xfrm>
          <a:custGeom>
            <a:avLst/>
            <a:gdLst/>
            <a:ahLst/>
            <a:cxnLst/>
            <a:rect l="l" t="t" r="r" b="b"/>
            <a:pathLst>
              <a:path w="1031240" h="10268585">
                <a:moveTo>
                  <a:pt x="0" y="0"/>
                </a:moveTo>
                <a:lnTo>
                  <a:pt x="1030747" y="0"/>
                </a:lnTo>
                <a:lnTo>
                  <a:pt x="1030747" y="10268042"/>
                </a:lnTo>
                <a:lnTo>
                  <a:pt x="0" y="10268042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198835" y="4293570"/>
            <a:ext cx="183261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254" dirty="0">
                <a:solidFill>
                  <a:srgbClr val="FEFAFA"/>
                </a:solidFill>
                <a:latin typeface="Arial Black"/>
                <a:cs typeface="Arial Black"/>
              </a:rPr>
              <a:t>D</a:t>
            </a:r>
            <a:r>
              <a:rPr sz="3200" spc="160" dirty="0">
                <a:solidFill>
                  <a:srgbClr val="FEFAFA"/>
                </a:solidFill>
                <a:latin typeface="Arial Black"/>
                <a:cs typeface="Arial Black"/>
              </a:rPr>
              <a:t>E</a:t>
            </a:r>
            <a:r>
              <a:rPr sz="3200" dirty="0">
                <a:solidFill>
                  <a:srgbClr val="FEFAFA"/>
                </a:solidFill>
                <a:latin typeface="Arial Black"/>
                <a:cs typeface="Arial Black"/>
              </a:rPr>
              <a:t>S</a:t>
            </a:r>
            <a:r>
              <a:rPr sz="3200" spc="-55" dirty="0">
                <a:solidFill>
                  <a:srgbClr val="FEFAFA"/>
                </a:solidFill>
                <a:latin typeface="Arial Black"/>
                <a:cs typeface="Arial Black"/>
              </a:rPr>
              <a:t>I</a:t>
            </a:r>
            <a:r>
              <a:rPr sz="3200" spc="105" dirty="0">
                <a:solidFill>
                  <a:srgbClr val="FEFAFA"/>
                </a:solidFill>
                <a:latin typeface="Arial Black"/>
                <a:cs typeface="Arial Black"/>
              </a:rPr>
              <a:t>G</a:t>
            </a:r>
            <a:r>
              <a:rPr sz="3200" spc="45" dirty="0">
                <a:solidFill>
                  <a:srgbClr val="FEFAFA"/>
                </a:solidFill>
                <a:latin typeface="Arial Black"/>
                <a:cs typeface="Arial Black"/>
              </a:rPr>
              <a:t>N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433967" y="5233899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59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091385" y="4293570"/>
            <a:ext cx="283845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85" dirty="0">
                <a:solidFill>
                  <a:srgbClr val="FFFFFF"/>
                </a:solidFill>
                <a:latin typeface="Arial Black"/>
                <a:cs typeface="Arial Black"/>
              </a:rPr>
              <a:t>COPYRIGHT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829256" y="5233899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59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74333" y="4281601"/>
            <a:ext cx="194310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10" dirty="0">
                <a:solidFill>
                  <a:srgbClr val="FFFFFF"/>
                </a:solidFill>
                <a:latin typeface="Arial Black"/>
                <a:cs typeface="Arial Black"/>
              </a:rPr>
              <a:t>PATENT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64828" y="5221934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59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98766" y="4281601"/>
            <a:ext cx="324612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0" dirty="0">
                <a:solidFill>
                  <a:srgbClr val="FEFAFA"/>
                </a:solidFill>
                <a:latin typeface="Arial Black"/>
                <a:cs typeface="Arial Black"/>
              </a:rPr>
              <a:t>TRADE</a:t>
            </a:r>
            <a:r>
              <a:rPr sz="3200" spc="10" dirty="0">
                <a:solidFill>
                  <a:srgbClr val="FEFAFA"/>
                </a:solidFill>
                <a:latin typeface="Arial Black"/>
                <a:cs typeface="Arial Black"/>
              </a:rPr>
              <a:t> </a:t>
            </a:r>
            <a:r>
              <a:rPr sz="3200" spc="190" dirty="0">
                <a:solidFill>
                  <a:srgbClr val="FEFAFA"/>
                </a:solidFill>
                <a:latin typeface="Arial Black"/>
                <a:cs typeface="Arial Black"/>
              </a:rPr>
              <a:t>MARK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40682" y="5221934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60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571383" y="614863"/>
            <a:ext cx="631698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5" dirty="0"/>
              <a:t>INTELLECTUAL</a:t>
            </a:r>
            <a:r>
              <a:rPr sz="3200" spc="5" dirty="0"/>
              <a:t> </a:t>
            </a:r>
            <a:r>
              <a:rPr sz="3200" spc="135" dirty="0"/>
              <a:t>PROPERTY</a:t>
            </a:r>
            <a:endParaRPr sz="320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1031240" cy="10282555"/>
          </a:xfrm>
          <a:custGeom>
            <a:avLst/>
            <a:gdLst/>
            <a:ahLst/>
            <a:cxnLst/>
            <a:rect l="l" t="t" r="r" b="b"/>
            <a:pathLst>
              <a:path w="1031240" h="10282555">
                <a:moveTo>
                  <a:pt x="0" y="0"/>
                </a:moveTo>
                <a:lnTo>
                  <a:pt x="1030747" y="0"/>
                </a:lnTo>
                <a:lnTo>
                  <a:pt x="1030747" y="10282312"/>
                </a:lnTo>
                <a:lnTo>
                  <a:pt x="0" y="10282312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50731" y="8764256"/>
            <a:ext cx="324612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0" dirty="0">
                <a:solidFill>
                  <a:srgbClr val="FEFAFA"/>
                </a:solidFill>
                <a:latin typeface="Arial Black"/>
                <a:cs typeface="Arial Black"/>
              </a:rPr>
              <a:t>TRADE</a:t>
            </a:r>
            <a:r>
              <a:rPr sz="3200" spc="10" dirty="0">
                <a:solidFill>
                  <a:srgbClr val="FEFAFA"/>
                </a:solidFill>
                <a:latin typeface="Arial Black"/>
                <a:cs typeface="Arial Black"/>
              </a:rPr>
              <a:t> </a:t>
            </a:r>
            <a:r>
              <a:rPr sz="3200" spc="190" dirty="0">
                <a:solidFill>
                  <a:srgbClr val="FEFAFA"/>
                </a:solidFill>
                <a:latin typeface="Arial Black"/>
                <a:cs typeface="Arial Black"/>
              </a:rPr>
              <a:t>MARK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92647" y="9704583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60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57516" y="7093167"/>
            <a:ext cx="183261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254" dirty="0">
                <a:solidFill>
                  <a:srgbClr val="FEFAFA"/>
                </a:solidFill>
                <a:latin typeface="Arial Black"/>
                <a:cs typeface="Arial Black"/>
              </a:rPr>
              <a:t>D</a:t>
            </a:r>
            <a:r>
              <a:rPr sz="3200" spc="160" dirty="0">
                <a:solidFill>
                  <a:srgbClr val="FEFAFA"/>
                </a:solidFill>
                <a:latin typeface="Arial Black"/>
                <a:cs typeface="Arial Black"/>
              </a:rPr>
              <a:t>E</a:t>
            </a:r>
            <a:r>
              <a:rPr sz="3200" dirty="0">
                <a:solidFill>
                  <a:srgbClr val="FEFAFA"/>
                </a:solidFill>
                <a:latin typeface="Arial Black"/>
                <a:cs typeface="Arial Black"/>
              </a:rPr>
              <a:t>S</a:t>
            </a:r>
            <a:r>
              <a:rPr sz="3200" spc="-55" dirty="0">
                <a:solidFill>
                  <a:srgbClr val="FEFAFA"/>
                </a:solidFill>
                <a:latin typeface="Arial Black"/>
                <a:cs typeface="Arial Black"/>
              </a:rPr>
              <a:t>I</a:t>
            </a:r>
            <a:r>
              <a:rPr sz="3200" spc="105" dirty="0">
                <a:solidFill>
                  <a:srgbClr val="FEFAFA"/>
                </a:solidFill>
                <a:latin typeface="Arial Black"/>
                <a:cs typeface="Arial Black"/>
              </a:rPr>
              <a:t>G</a:t>
            </a:r>
            <a:r>
              <a:rPr sz="3200" spc="45" dirty="0">
                <a:solidFill>
                  <a:srgbClr val="FEFAFA"/>
                </a:solidFill>
                <a:latin typeface="Arial Black"/>
                <a:cs typeface="Arial Black"/>
              </a:rPr>
              <a:t>N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92647" y="8033497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60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54774" y="5562451"/>
            <a:ext cx="283845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85" dirty="0">
                <a:solidFill>
                  <a:srgbClr val="FFFFFF"/>
                </a:solidFill>
                <a:latin typeface="Arial Black"/>
                <a:cs typeface="Arial Black"/>
              </a:rPr>
              <a:t>COPYRIGHT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92647" y="6502782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60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02152" y="3940198"/>
            <a:ext cx="194310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10" dirty="0">
                <a:solidFill>
                  <a:srgbClr val="FFFFFF"/>
                </a:solidFill>
                <a:latin typeface="Arial Black"/>
                <a:cs typeface="Arial Black"/>
              </a:rPr>
              <a:t>PATENT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92647" y="4880528"/>
            <a:ext cx="3362960" cy="0"/>
          </a:xfrm>
          <a:custGeom>
            <a:avLst/>
            <a:gdLst/>
            <a:ahLst/>
            <a:cxnLst/>
            <a:rect l="l" t="t" r="r" b="b"/>
            <a:pathLst>
              <a:path w="3362960">
                <a:moveTo>
                  <a:pt x="0" y="0"/>
                </a:moveTo>
                <a:lnTo>
                  <a:pt x="3362795" y="0"/>
                </a:lnTo>
              </a:path>
            </a:pathLst>
          </a:custGeom>
          <a:ln w="26374">
            <a:solidFill>
              <a:srgbClr val="E900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18456" y="1683024"/>
            <a:ext cx="292544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6095">
              <a:lnSpc>
                <a:spcPct val="115199"/>
              </a:lnSpc>
              <a:spcBef>
                <a:spcPts val="100"/>
              </a:spcBef>
            </a:pPr>
            <a:r>
              <a:rPr sz="3200" spc="170" dirty="0">
                <a:solidFill>
                  <a:srgbClr val="FFFFFF"/>
                </a:solidFill>
                <a:latin typeface="Arial Black"/>
                <a:cs typeface="Arial Black"/>
              </a:rPr>
              <a:t>WHAT</a:t>
            </a:r>
            <a:r>
              <a:rPr sz="3000" spc="170" dirty="0">
                <a:solidFill>
                  <a:srgbClr val="FFFFFF"/>
                </a:solidFill>
                <a:latin typeface="Arial Black"/>
                <a:cs typeface="Arial Black"/>
              </a:rPr>
              <a:t>'</a:t>
            </a:r>
            <a:r>
              <a:rPr sz="3200" spc="170" dirty="0">
                <a:solidFill>
                  <a:srgbClr val="FFFFFF"/>
                </a:solidFill>
                <a:latin typeface="Arial Black"/>
                <a:cs typeface="Arial Black"/>
              </a:rPr>
              <a:t>S  </a:t>
            </a:r>
            <a:r>
              <a:rPr sz="3200" spc="300" dirty="0">
                <a:solidFill>
                  <a:srgbClr val="FFFFFF"/>
                </a:solidFill>
                <a:latin typeface="Arial Black"/>
                <a:cs typeface="Arial Black"/>
              </a:rPr>
              <a:t>P</a:t>
            </a:r>
            <a:r>
              <a:rPr sz="3200" spc="17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3200" spc="11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3200" spc="-2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3200" spc="160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3200" spc="120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3200" spc="-2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3200" spc="160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3200" spc="130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790461" y="1121049"/>
            <a:ext cx="2654935" cy="171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15199"/>
              </a:lnSpc>
              <a:spcBef>
                <a:spcPts val="100"/>
              </a:spcBef>
            </a:pPr>
            <a:r>
              <a:rPr sz="3200" spc="130" dirty="0"/>
              <a:t>CAN </a:t>
            </a:r>
            <a:r>
              <a:rPr sz="3200" spc="5" dirty="0"/>
              <a:t>YOU  </a:t>
            </a:r>
            <a:r>
              <a:rPr sz="3200" spc="225" dirty="0"/>
              <a:t>F</a:t>
            </a:r>
            <a:r>
              <a:rPr sz="3200" spc="114" dirty="0"/>
              <a:t>O</a:t>
            </a:r>
            <a:r>
              <a:rPr sz="3200" spc="175" dirty="0"/>
              <a:t>R</a:t>
            </a:r>
            <a:r>
              <a:rPr sz="3200" spc="475" dirty="0"/>
              <a:t>M</a:t>
            </a:r>
            <a:r>
              <a:rPr sz="3200" spc="220" dirty="0"/>
              <a:t>A</a:t>
            </a:r>
            <a:r>
              <a:rPr sz="3200" spc="15" dirty="0"/>
              <a:t>LL</a:t>
            </a:r>
            <a:r>
              <a:rPr sz="3200" spc="-80" dirty="0"/>
              <a:t>Y  </a:t>
            </a:r>
            <a:r>
              <a:rPr sz="3200" spc="70" dirty="0"/>
              <a:t>REGISTER</a:t>
            </a:r>
            <a:endParaRPr sz="3200"/>
          </a:p>
        </p:txBody>
      </p:sp>
      <p:sp>
        <p:nvSpPr>
          <p:cNvPr id="13" name="object 13"/>
          <p:cNvSpPr txBox="1"/>
          <p:nvPr/>
        </p:nvSpPr>
        <p:spPr>
          <a:xfrm>
            <a:off x="13417415" y="1683024"/>
            <a:ext cx="359346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4620">
              <a:lnSpc>
                <a:spcPct val="115199"/>
              </a:lnSpc>
              <a:spcBef>
                <a:spcPts val="100"/>
              </a:spcBef>
            </a:pPr>
            <a:r>
              <a:rPr sz="3200" spc="95" dirty="0">
                <a:solidFill>
                  <a:srgbClr val="FFFFFF"/>
                </a:solidFill>
                <a:latin typeface="Arial Black"/>
                <a:cs typeface="Arial Black"/>
              </a:rPr>
              <a:t>DURATION </a:t>
            </a:r>
            <a:r>
              <a:rPr sz="3200" spc="105" dirty="0">
                <a:solidFill>
                  <a:srgbClr val="FFFFFF"/>
                </a:solidFill>
                <a:latin typeface="Arial Black"/>
                <a:cs typeface="Arial Black"/>
              </a:rPr>
              <a:t>OF  </a:t>
            </a:r>
            <a:r>
              <a:rPr sz="3200" spc="17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3200" spc="160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3200" spc="105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3200" spc="-5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3200" dirty="0">
                <a:solidFill>
                  <a:srgbClr val="FFFFFF"/>
                </a:solidFill>
                <a:latin typeface="Arial Black"/>
                <a:cs typeface="Arial Black"/>
              </a:rPr>
              <a:t>S</a:t>
            </a:r>
            <a:r>
              <a:rPr sz="3200" spc="-2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3200" spc="17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3200" spc="220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3200" spc="-25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3200" spc="-5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3200" spc="114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3200" spc="4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57912" y="3940085"/>
            <a:ext cx="16465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Inventions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939625" y="3940085"/>
            <a:ext cx="6381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Ye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992459" y="5562338"/>
            <a:ext cx="48005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886940" y="7166878"/>
            <a:ext cx="6381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Ye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939625" y="8837968"/>
            <a:ext cx="6381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Ye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147778" y="3727996"/>
            <a:ext cx="13893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147778" y="5197600"/>
            <a:ext cx="241744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70 years after  death of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author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147778" y="7299745"/>
            <a:ext cx="13893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147778" y="8837968"/>
            <a:ext cx="15074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Unlimited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89315" y="8764143"/>
            <a:ext cx="184403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Name,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logo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16179" y="7321228"/>
            <a:ext cx="29902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Image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look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feel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87384" y="5314388"/>
            <a:ext cx="389826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6725" marR="5080" indent="-454659">
              <a:lnSpc>
                <a:spcPct val="1161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Literacy, musical, artistic  works and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software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16979" y="0"/>
            <a:ext cx="647065" cy="648335"/>
          </a:xfrm>
          <a:custGeom>
            <a:avLst/>
            <a:gdLst/>
            <a:ahLst/>
            <a:cxnLst/>
            <a:rect l="l" t="t" r="r" b="b"/>
            <a:pathLst>
              <a:path w="647065" h="648335">
                <a:moveTo>
                  <a:pt x="0" y="648185"/>
                </a:moveTo>
                <a:lnTo>
                  <a:pt x="0" y="0"/>
                </a:lnTo>
                <a:lnTo>
                  <a:pt x="646889" y="0"/>
                </a:lnTo>
                <a:lnTo>
                  <a:pt x="0" y="648185"/>
                </a:lnTo>
                <a:close/>
              </a:path>
            </a:pathLst>
          </a:custGeom>
          <a:solidFill>
            <a:srgbClr val="2528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31240" cy="10276840"/>
          </a:xfrm>
          <a:custGeom>
            <a:avLst/>
            <a:gdLst/>
            <a:ahLst/>
            <a:cxnLst/>
            <a:rect l="l" t="t" r="r" b="b"/>
            <a:pathLst>
              <a:path w="1031240" h="10276840">
                <a:moveTo>
                  <a:pt x="0" y="0"/>
                </a:moveTo>
                <a:lnTo>
                  <a:pt x="1030747" y="0"/>
                </a:lnTo>
                <a:lnTo>
                  <a:pt x="1030747" y="10276436"/>
                </a:lnTo>
                <a:lnTo>
                  <a:pt x="0" y="10276436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09854" y="3252758"/>
            <a:ext cx="9449435" cy="92836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900" spc="204" dirty="0">
                <a:solidFill>
                  <a:srgbClr val="FEFAFA"/>
                </a:solidFill>
              </a:rPr>
              <a:t>Protecting</a:t>
            </a:r>
            <a:r>
              <a:rPr sz="5900" spc="175" dirty="0">
                <a:solidFill>
                  <a:srgbClr val="FEFAFA"/>
                </a:solidFill>
              </a:rPr>
              <a:t> </a:t>
            </a:r>
            <a:r>
              <a:rPr sz="5900" spc="204" dirty="0">
                <a:solidFill>
                  <a:srgbClr val="FEFAFA"/>
                </a:solidFill>
              </a:rPr>
              <a:t>Innovation</a:t>
            </a:r>
            <a:endParaRPr sz="59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09854" y="4568759"/>
            <a:ext cx="8254365" cy="173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650">
              <a:lnSpc>
                <a:spcPct val="107100"/>
              </a:lnSpc>
              <a:spcBef>
                <a:spcPts val="100"/>
              </a:spcBef>
            </a:pPr>
            <a:r>
              <a:rPr sz="3500" spc="105" dirty="0">
                <a:solidFill>
                  <a:srgbClr val="E90029"/>
                </a:solidFill>
                <a:latin typeface="Arial Black"/>
                <a:cs typeface="Arial Black"/>
              </a:rPr>
              <a:t>A </a:t>
            </a:r>
            <a:r>
              <a:rPr sz="3500" spc="245" dirty="0">
                <a:solidFill>
                  <a:srgbClr val="E90029"/>
                </a:solidFill>
                <a:latin typeface="Arial Black"/>
                <a:cs typeface="Arial Black"/>
              </a:rPr>
              <a:t>GUIDE </a:t>
            </a:r>
            <a:r>
              <a:rPr sz="3500" spc="190" dirty="0">
                <a:solidFill>
                  <a:srgbClr val="E90029"/>
                </a:solidFill>
                <a:latin typeface="Arial Black"/>
                <a:cs typeface="Arial Black"/>
              </a:rPr>
              <a:t>ON </a:t>
            </a:r>
            <a:r>
              <a:rPr sz="3500" spc="350" dirty="0">
                <a:solidFill>
                  <a:srgbClr val="E90029"/>
                </a:solidFill>
                <a:latin typeface="Arial Black"/>
                <a:cs typeface="Arial Black"/>
              </a:rPr>
              <a:t>HOW </a:t>
            </a:r>
            <a:r>
              <a:rPr sz="3500" spc="85" dirty="0">
                <a:solidFill>
                  <a:srgbClr val="E90029"/>
                </a:solidFill>
                <a:latin typeface="Arial Black"/>
                <a:cs typeface="Arial Black"/>
              </a:rPr>
              <a:t>TO </a:t>
            </a:r>
            <a:r>
              <a:rPr sz="3500" spc="170" dirty="0">
                <a:solidFill>
                  <a:srgbClr val="E90029"/>
                </a:solidFill>
                <a:latin typeface="Arial Black"/>
                <a:cs typeface="Arial Black"/>
              </a:rPr>
              <a:t>UTILISE  </a:t>
            </a:r>
            <a:r>
              <a:rPr sz="3500" spc="310" dirty="0">
                <a:solidFill>
                  <a:srgbClr val="E90029"/>
                </a:solidFill>
                <a:latin typeface="Arial Black"/>
                <a:cs typeface="Arial Black"/>
              </a:rPr>
              <a:t>TRADE</a:t>
            </a:r>
            <a:r>
              <a:rPr sz="3500" spc="490" dirty="0">
                <a:solidFill>
                  <a:srgbClr val="E90029"/>
                </a:solidFill>
                <a:latin typeface="Arial Black"/>
                <a:cs typeface="Arial Black"/>
              </a:rPr>
              <a:t> </a:t>
            </a:r>
            <a:r>
              <a:rPr sz="3500" spc="335" dirty="0">
                <a:solidFill>
                  <a:srgbClr val="E90029"/>
                </a:solidFill>
                <a:latin typeface="Arial Black"/>
                <a:cs typeface="Arial Black"/>
              </a:rPr>
              <a:t>MARKS</a:t>
            </a:r>
            <a:endParaRPr sz="35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500" spc="85" dirty="0">
                <a:solidFill>
                  <a:srgbClr val="E90029"/>
                </a:solidFill>
                <a:latin typeface="Arial Black"/>
                <a:cs typeface="Arial Black"/>
              </a:rPr>
              <a:t>TO </a:t>
            </a:r>
            <a:r>
              <a:rPr sz="3500" spc="254" dirty="0">
                <a:solidFill>
                  <a:srgbClr val="E90029"/>
                </a:solidFill>
                <a:latin typeface="Arial Black"/>
                <a:cs typeface="Arial Black"/>
              </a:rPr>
              <a:t>BOLSTER </a:t>
            </a:r>
            <a:r>
              <a:rPr sz="3500" spc="204" dirty="0">
                <a:solidFill>
                  <a:srgbClr val="E90029"/>
                </a:solidFill>
                <a:latin typeface="Arial Black"/>
                <a:cs typeface="Arial Black"/>
              </a:rPr>
              <a:t>YOUR</a:t>
            </a:r>
            <a:r>
              <a:rPr sz="3500" spc="-125" dirty="0">
                <a:solidFill>
                  <a:srgbClr val="E90029"/>
                </a:solidFill>
                <a:latin typeface="Arial Black"/>
                <a:cs typeface="Arial Black"/>
              </a:rPr>
              <a:t> </a:t>
            </a:r>
            <a:r>
              <a:rPr sz="3500" spc="229" dirty="0">
                <a:solidFill>
                  <a:srgbClr val="E90029"/>
                </a:solidFill>
                <a:latin typeface="Arial Black"/>
                <a:cs typeface="Arial Black"/>
              </a:rPr>
              <a:t>BUSINESS</a:t>
            </a:r>
            <a:endParaRPr sz="35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60"/>
            <a:ext cx="1031240" cy="10282555"/>
          </a:xfrm>
          <a:custGeom>
            <a:avLst/>
            <a:gdLst/>
            <a:ahLst/>
            <a:cxnLst/>
            <a:rect l="l" t="t" r="r" b="b"/>
            <a:pathLst>
              <a:path w="1031240" h="10282555">
                <a:moveTo>
                  <a:pt x="0" y="0"/>
                </a:moveTo>
                <a:lnTo>
                  <a:pt x="1030747" y="0"/>
                </a:lnTo>
                <a:lnTo>
                  <a:pt x="1030747" y="10282439"/>
                </a:lnTo>
                <a:lnTo>
                  <a:pt x="0" y="10282439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06222" y="2928814"/>
            <a:ext cx="2279015" cy="1454150"/>
          </a:xfrm>
          <a:custGeom>
            <a:avLst/>
            <a:gdLst/>
            <a:ahLst/>
            <a:cxnLst/>
            <a:rect l="l" t="t" r="r" b="b"/>
            <a:pathLst>
              <a:path w="2279015" h="1454150">
                <a:moveTo>
                  <a:pt x="1074171" y="0"/>
                </a:moveTo>
                <a:lnTo>
                  <a:pt x="2278582" y="1453876"/>
                </a:lnTo>
                <a:lnTo>
                  <a:pt x="392652" y="1354996"/>
                </a:lnTo>
                <a:lnTo>
                  <a:pt x="853627" y="908795"/>
                </a:lnTo>
                <a:lnTo>
                  <a:pt x="726887" y="845206"/>
                </a:lnTo>
                <a:lnTo>
                  <a:pt x="991771" y="635860"/>
                </a:lnTo>
                <a:lnTo>
                  <a:pt x="1074171" y="0"/>
                </a:lnTo>
                <a:close/>
              </a:path>
              <a:path w="2279015" h="1454150">
                <a:moveTo>
                  <a:pt x="136972" y="206085"/>
                </a:moveTo>
                <a:lnTo>
                  <a:pt x="991771" y="635860"/>
                </a:lnTo>
                <a:lnTo>
                  <a:pt x="726887" y="845206"/>
                </a:lnTo>
                <a:lnTo>
                  <a:pt x="0" y="480503"/>
                </a:lnTo>
                <a:lnTo>
                  <a:pt x="136972" y="206085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41716" y="2863494"/>
            <a:ext cx="2408555" cy="1584960"/>
          </a:xfrm>
          <a:custGeom>
            <a:avLst/>
            <a:gdLst/>
            <a:ahLst/>
            <a:cxnLst/>
            <a:rect l="l" t="t" r="r" b="b"/>
            <a:pathLst>
              <a:path w="2408555" h="1584960">
                <a:moveTo>
                  <a:pt x="1102279" y="10176"/>
                </a:moveTo>
                <a:lnTo>
                  <a:pt x="1120451" y="2663"/>
                </a:lnTo>
                <a:lnTo>
                  <a:pt x="1139484" y="0"/>
                </a:lnTo>
                <a:lnTo>
                  <a:pt x="1158207" y="3226"/>
                </a:lnTo>
                <a:lnTo>
                  <a:pt x="1190536" y="24333"/>
                </a:lnTo>
                <a:lnTo>
                  <a:pt x="2393775" y="1476727"/>
                </a:lnTo>
                <a:lnTo>
                  <a:pt x="2408470" y="1512073"/>
                </a:lnTo>
                <a:lnTo>
                  <a:pt x="2408233" y="1530999"/>
                </a:lnTo>
                <a:lnTo>
                  <a:pt x="2376057" y="1576521"/>
                </a:lnTo>
                <a:lnTo>
                  <a:pt x="2339468" y="1584668"/>
                </a:lnTo>
                <a:lnTo>
                  <a:pt x="2042291" y="1569087"/>
                </a:lnTo>
                <a:lnTo>
                  <a:pt x="2196888" y="1446904"/>
                </a:lnTo>
                <a:lnTo>
                  <a:pt x="1185845" y="225510"/>
                </a:lnTo>
                <a:lnTo>
                  <a:pt x="1035235" y="344543"/>
                </a:lnTo>
                <a:lnTo>
                  <a:pt x="1072347" y="57537"/>
                </a:lnTo>
                <a:lnTo>
                  <a:pt x="1077475" y="38659"/>
                </a:lnTo>
                <a:lnTo>
                  <a:pt x="1087703" y="22523"/>
                </a:lnTo>
                <a:lnTo>
                  <a:pt x="1102279" y="10176"/>
                </a:lnTo>
                <a:close/>
              </a:path>
              <a:path w="2408555" h="1584960">
                <a:moveTo>
                  <a:pt x="28" y="541393"/>
                </a:moveTo>
                <a:lnTo>
                  <a:pt x="231660" y="358327"/>
                </a:lnTo>
                <a:lnTo>
                  <a:pt x="152888" y="514501"/>
                </a:lnTo>
                <a:lnTo>
                  <a:pt x="949145" y="915890"/>
                </a:lnTo>
                <a:lnTo>
                  <a:pt x="980398" y="949437"/>
                </a:lnTo>
                <a:lnTo>
                  <a:pt x="985975" y="980099"/>
                </a:lnTo>
                <a:lnTo>
                  <a:pt x="982540" y="995456"/>
                </a:lnTo>
                <a:lnTo>
                  <a:pt x="975682" y="1009907"/>
                </a:lnTo>
                <a:lnTo>
                  <a:pt x="966233" y="1022793"/>
                </a:lnTo>
                <a:lnTo>
                  <a:pt x="614420" y="1363455"/>
                </a:lnTo>
                <a:lnTo>
                  <a:pt x="2196888" y="1446904"/>
                </a:lnTo>
                <a:lnTo>
                  <a:pt x="2042291" y="1569087"/>
                </a:lnTo>
                <a:lnTo>
                  <a:pt x="453538" y="1485789"/>
                </a:lnTo>
                <a:lnTo>
                  <a:pt x="435059" y="1481730"/>
                </a:lnTo>
                <a:lnTo>
                  <a:pt x="418435" y="1472593"/>
                </a:lnTo>
                <a:lnTo>
                  <a:pt x="404822" y="1459270"/>
                </a:lnTo>
                <a:lnTo>
                  <a:pt x="395375" y="1442654"/>
                </a:lnTo>
                <a:lnTo>
                  <a:pt x="391251" y="1424015"/>
                </a:lnTo>
                <a:lnTo>
                  <a:pt x="392714" y="1405023"/>
                </a:lnTo>
                <a:lnTo>
                  <a:pt x="399592" y="1387170"/>
                </a:lnTo>
                <a:lnTo>
                  <a:pt x="411710" y="1371949"/>
                </a:lnTo>
                <a:lnTo>
                  <a:pt x="807112" y="992021"/>
                </a:lnTo>
                <a:lnTo>
                  <a:pt x="36146" y="604358"/>
                </a:lnTo>
                <a:lnTo>
                  <a:pt x="15332" y="587922"/>
                </a:lnTo>
                <a:lnTo>
                  <a:pt x="2956" y="566171"/>
                </a:lnTo>
                <a:lnTo>
                  <a:pt x="0" y="541491"/>
                </a:lnTo>
                <a:close/>
              </a:path>
              <a:path w="2408555" h="1584960">
                <a:moveTo>
                  <a:pt x="1035235" y="344543"/>
                </a:moveTo>
                <a:lnTo>
                  <a:pt x="1185845" y="225510"/>
                </a:lnTo>
                <a:lnTo>
                  <a:pt x="1123777" y="710443"/>
                </a:lnTo>
                <a:lnTo>
                  <a:pt x="1119608" y="722205"/>
                </a:lnTo>
                <a:lnTo>
                  <a:pt x="1091352" y="757744"/>
                </a:lnTo>
                <a:lnTo>
                  <a:pt x="1087217" y="758603"/>
                </a:lnTo>
                <a:lnTo>
                  <a:pt x="1072550" y="764363"/>
                </a:lnTo>
                <a:lnTo>
                  <a:pt x="1057046" y="766495"/>
                </a:lnTo>
                <a:lnTo>
                  <a:pt x="1041510" y="764588"/>
                </a:lnTo>
                <a:lnTo>
                  <a:pt x="1026745" y="758233"/>
                </a:lnTo>
                <a:lnTo>
                  <a:pt x="888955" y="688928"/>
                </a:lnTo>
                <a:lnTo>
                  <a:pt x="1002285" y="599361"/>
                </a:lnTo>
                <a:lnTo>
                  <a:pt x="1035235" y="344543"/>
                </a:lnTo>
                <a:close/>
              </a:path>
              <a:path w="2408555" h="1584960">
                <a:moveTo>
                  <a:pt x="160475" y="219525"/>
                </a:moveTo>
                <a:lnTo>
                  <a:pt x="166402" y="214841"/>
                </a:lnTo>
                <a:lnTo>
                  <a:pt x="180598" y="208437"/>
                </a:lnTo>
                <a:lnTo>
                  <a:pt x="193480" y="205367"/>
                </a:lnTo>
                <a:lnTo>
                  <a:pt x="206540" y="205092"/>
                </a:lnTo>
                <a:lnTo>
                  <a:pt x="219309" y="207305"/>
                </a:lnTo>
                <a:lnTo>
                  <a:pt x="231319" y="211698"/>
                </a:lnTo>
                <a:lnTo>
                  <a:pt x="1002285" y="599361"/>
                </a:lnTo>
                <a:lnTo>
                  <a:pt x="888955" y="688928"/>
                </a:lnTo>
                <a:lnTo>
                  <a:pt x="231660" y="358327"/>
                </a:lnTo>
                <a:lnTo>
                  <a:pt x="28" y="541393"/>
                </a:lnTo>
                <a:lnTo>
                  <a:pt x="7445" y="516266"/>
                </a:lnTo>
                <a:lnTo>
                  <a:pt x="144417" y="241848"/>
                </a:lnTo>
                <a:lnTo>
                  <a:pt x="146902" y="235331"/>
                </a:lnTo>
                <a:lnTo>
                  <a:pt x="150573" y="229458"/>
                </a:lnTo>
                <a:lnTo>
                  <a:pt x="155180" y="224199"/>
                </a:lnTo>
                <a:lnTo>
                  <a:pt x="160475" y="219525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43285" y="1987234"/>
            <a:ext cx="9558020" cy="942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000" spc="15" dirty="0"/>
              <a:t>Generating</a:t>
            </a:r>
            <a:r>
              <a:rPr sz="6000" spc="215" dirty="0"/>
              <a:t> </a:t>
            </a:r>
            <a:r>
              <a:rPr sz="6000" spc="25" dirty="0"/>
              <a:t>Reputation</a:t>
            </a:r>
            <a:endParaRPr sz="6000"/>
          </a:p>
        </p:txBody>
      </p:sp>
      <p:sp>
        <p:nvSpPr>
          <p:cNvPr id="6" name="object 6"/>
          <p:cNvSpPr txBox="1"/>
          <p:nvPr/>
        </p:nvSpPr>
        <p:spPr>
          <a:xfrm>
            <a:off x="1389112" y="8309917"/>
            <a:ext cx="9894570" cy="942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000" spc="75" dirty="0">
                <a:solidFill>
                  <a:srgbClr val="FFFFFF"/>
                </a:solidFill>
                <a:latin typeface="Arial Black"/>
                <a:cs typeface="Arial Black"/>
              </a:rPr>
              <a:t>Maintaining</a:t>
            </a:r>
            <a:r>
              <a:rPr sz="6000" spc="19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6000" spc="25" dirty="0">
                <a:solidFill>
                  <a:srgbClr val="FFFFFF"/>
                </a:solidFill>
                <a:latin typeface="Arial Black"/>
                <a:cs typeface="Arial Black"/>
              </a:rPr>
              <a:t>Reputation</a:t>
            </a:r>
            <a:endParaRPr sz="60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84075" y="4811259"/>
            <a:ext cx="9348470" cy="942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000" spc="50" dirty="0">
                <a:solidFill>
                  <a:srgbClr val="FFFFFF"/>
                </a:solidFill>
                <a:latin typeface="Arial Black"/>
                <a:cs typeface="Arial Black"/>
              </a:rPr>
              <a:t>Protecting</a:t>
            </a:r>
            <a:r>
              <a:rPr sz="6000" spc="2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6000" spc="25" dirty="0">
                <a:solidFill>
                  <a:srgbClr val="FFFFFF"/>
                </a:solidFill>
                <a:latin typeface="Arial Black"/>
                <a:cs typeface="Arial Black"/>
              </a:rPr>
              <a:t>Reputation</a:t>
            </a:r>
            <a:endParaRPr sz="6000">
              <a:latin typeface="Arial Black"/>
              <a:cs typeface="Arial Blac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90805" y="6105621"/>
            <a:ext cx="1955164" cy="1753235"/>
          </a:xfrm>
          <a:custGeom>
            <a:avLst/>
            <a:gdLst/>
            <a:ahLst/>
            <a:cxnLst/>
            <a:rect l="l" t="t" r="r" b="b"/>
            <a:pathLst>
              <a:path w="1955165" h="1753234">
                <a:moveTo>
                  <a:pt x="1797572" y="1175828"/>
                </a:moveTo>
                <a:lnTo>
                  <a:pt x="0" y="1752970"/>
                </a:lnTo>
                <a:lnTo>
                  <a:pt x="793339" y="39166"/>
                </a:lnTo>
                <a:lnTo>
                  <a:pt x="1036038" y="633044"/>
                </a:lnTo>
                <a:lnTo>
                  <a:pt x="1142210" y="539054"/>
                </a:lnTo>
                <a:lnTo>
                  <a:pt x="1237997" y="862804"/>
                </a:lnTo>
                <a:lnTo>
                  <a:pt x="1797572" y="1175828"/>
                </a:lnTo>
                <a:close/>
              </a:path>
              <a:path w="1955165" h="1753234">
                <a:moveTo>
                  <a:pt x="1954910" y="229224"/>
                </a:moveTo>
                <a:lnTo>
                  <a:pt x="1237997" y="862804"/>
                </a:lnTo>
                <a:lnTo>
                  <a:pt x="1142210" y="539054"/>
                </a:lnTo>
                <a:lnTo>
                  <a:pt x="1751139" y="0"/>
                </a:lnTo>
                <a:lnTo>
                  <a:pt x="1954910" y="229224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25328" y="6040920"/>
            <a:ext cx="2086610" cy="1883410"/>
          </a:xfrm>
          <a:custGeom>
            <a:avLst/>
            <a:gdLst/>
            <a:ahLst/>
            <a:cxnLst/>
            <a:rect l="l" t="t" r="r" b="b"/>
            <a:pathLst>
              <a:path w="2086609" h="1883409">
                <a:moveTo>
                  <a:pt x="1927774" y="1227257"/>
                </a:moveTo>
                <a:lnTo>
                  <a:pt x="1923380" y="1265577"/>
                </a:lnTo>
                <a:lnTo>
                  <a:pt x="1881802" y="1303913"/>
                </a:lnTo>
                <a:lnTo>
                  <a:pt x="86041" y="1880519"/>
                </a:lnTo>
                <a:lnTo>
                  <a:pt x="66757" y="1883393"/>
                </a:lnTo>
                <a:lnTo>
                  <a:pt x="47765" y="1881011"/>
                </a:lnTo>
                <a:lnTo>
                  <a:pt x="30286" y="1873750"/>
                </a:lnTo>
                <a:lnTo>
                  <a:pt x="15538" y="1861988"/>
                </a:lnTo>
                <a:lnTo>
                  <a:pt x="4992" y="1845383"/>
                </a:lnTo>
                <a:lnTo>
                  <a:pt x="0" y="1826950"/>
                </a:lnTo>
                <a:lnTo>
                  <a:pt x="404" y="1808028"/>
                </a:lnTo>
                <a:lnTo>
                  <a:pt x="6048" y="1789956"/>
                </a:lnTo>
                <a:lnTo>
                  <a:pt x="131059" y="1519902"/>
                </a:lnTo>
                <a:lnTo>
                  <a:pt x="186964" y="1708856"/>
                </a:lnTo>
                <a:lnTo>
                  <a:pt x="1696807" y="1224722"/>
                </a:lnTo>
                <a:lnTo>
                  <a:pt x="1642344" y="1040641"/>
                </a:lnTo>
                <a:lnTo>
                  <a:pt x="1894946" y="1181855"/>
                </a:lnTo>
                <a:lnTo>
                  <a:pt x="1910562" y="1193637"/>
                </a:lnTo>
                <a:lnTo>
                  <a:pt x="1921735" y="1209134"/>
                </a:lnTo>
                <a:lnTo>
                  <a:pt x="1927774" y="1227257"/>
                </a:lnTo>
                <a:close/>
              </a:path>
              <a:path w="2086609" h="1883409">
                <a:moveTo>
                  <a:pt x="1844712" y="6500"/>
                </a:moveTo>
                <a:lnTo>
                  <a:pt x="1928475" y="289608"/>
                </a:lnTo>
                <a:lnTo>
                  <a:pt x="1812811" y="158392"/>
                </a:lnTo>
                <a:lnTo>
                  <a:pt x="1144024" y="748191"/>
                </a:lnTo>
                <a:lnTo>
                  <a:pt x="1131294" y="757189"/>
                </a:lnTo>
                <a:lnTo>
                  <a:pt x="1116778" y="762653"/>
                </a:lnTo>
                <a:lnTo>
                  <a:pt x="1101259" y="764722"/>
                </a:lnTo>
                <a:lnTo>
                  <a:pt x="1085514" y="763533"/>
                </a:lnTo>
                <a:lnTo>
                  <a:pt x="1046883" y="737851"/>
                </a:lnTo>
                <a:lnTo>
                  <a:pt x="853095" y="270996"/>
                </a:lnTo>
                <a:lnTo>
                  <a:pt x="186964" y="1708856"/>
                </a:lnTo>
                <a:lnTo>
                  <a:pt x="131059" y="1519902"/>
                </a:lnTo>
                <a:lnTo>
                  <a:pt x="799387" y="76152"/>
                </a:lnTo>
                <a:lnTo>
                  <a:pt x="842125" y="40797"/>
                </a:lnTo>
                <a:lnTo>
                  <a:pt x="861063" y="38210"/>
                </a:lnTo>
                <a:lnTo>
                  <a:pt x="879899" y="41315"/>
                </a:lnTo>
                <a:lnTo>
                  <a:pt x="896983" y="49739"/>
                </a:lnTo>
                <a:lnTo>
                  <a:pt x="910997" y="62764"/>
                </a:lnTo>
                <a:lnTo>
                  <a:pt x="920618" y="79674"/>
                </a:lnTo>
                <a:lnTo>
                  <a:pt x="1126193" y="588031"/>
                </a:lnTo>
                <a:lnTo>
                  <a:pt x="1772830" y="16602"/>
                </a:lnTo>
                <a:lnTo>
                  <a:pt x="1795830" y="3396"/>
                </a:lnTo>
                <a:lnTo>
                  <a:pt x="1820623" y="0"/>
                </a:lnTo>
                <a:lnTo>
                  <a:pt x="1844632" y="6436"/>
                </a:lnTo>
                <a:close/>
              </a:path>
              <a:path w="2086609" h="1883409">
                <a:moveTo>
                  <a:pt x="1642344" y="1040641"/>
                </a:moveTo>
                <a:lnTo>
                  <a:pt x="1696807" y="1224722"/>
                </a:lnTo>
                <a:lnTo>
                  <a:pt x="1269765" y="986716"/>
                </a:lnTo>
                <a:lnTo>
                  <a:pt x="1240064" y="946267"/>
                </a:lnTo>
                <a:lnTo>
                  <a:pt x="1237921" y="939023"/>
                </a:lnTo>
                <a:lnTo>
                  <a:pt x="1238661" y="934865"/>
                </a:lnTo>
                <a:lnTo>
                  <a:pt x="1238771" y="919107"/>
                </a:lnTo>
                <a:lnTo>
                  <a:pt x="1242559" y="903923"/>
                </a:lnTo>
                <a:lnTo>
                  <a:pt x="1250109" y="890211"/>
                </a:lnTo>
                <a:lnTo>
                  <a:pt x="1261500" y="878871"/>
                </a:lnTo>
                <a:lnTo>
                  <a:pt x="1377088" y="776750"/>
                </a:lnTo>
                <a:lnTo>
                  <a:pt x="1418070" y="915265"/>
                </a:lnTo>
                <a:lnTo>
                  <a:pt x="1642344" y="1040641"/>
                </a:lnTo>
                <a:close/>
              </a:path>
              <a:path w="2086609" h="1883409">
                <a:moveTo>
                  <a:pt x="2083796" y="275165"/>
                </a:moveTo>
                <a:lnTo>
                  <a:pt x="2085939" y="282409"/>
                </a:lnTo>
                <a:lnTo>
                  <a:pt x="2086602" y="297968"/>
                </a:lnTo>
                <a:lnTo>
                  <a:pt x="2084659" y="311068"/>
                </a:lnTo>
                <a:lnTo>
                  <a:pt x="2080056" y="323293"/>
                </a:lnTo>
                <a:lnTo>
                  <a:pt x="2073253" y="334322"/>
                </a:lnTo>
                <a:lnTo>
                  <a:pt x="2064707" y="343836"/>
                </a:lnTo>
                <a:lnTo>
                  <a:pt x="1418070" y="915265"/>
                </a:lnTo>
                <a:lnTo>
                  <a:pt x="1377088" y="776750"/>
                </a:lnTo>
                <a:lnTo>
                  <a:pt x="1928475" y="289608"/>
                </a:lnTo>
                <a:lnTo>
                  <a:pt x="1844712" y="6500"/>
                </a:lnTo>
                <a:lnTo>
                  <a:pt x="1865277" y="22731"/>
                </a:lnTo>
                <a:lnTo>
                  <a:pt x="2069048" y="251955"/>
                </a:lnTo>
                <a:lnTo>
                  <a:pt x="2074172" y="256686"/>
                </a:lnTo>
                <a:lnTo>
                  <a:pt x="2078259" y="262278"/>
                </a:lnTo>
                <a:lnTo>
                  <a:pt x="2081427" y="268511"/>
                </a:lnTo>
                <a:lnTo>
                  <a:pt x="2083796" y="275165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5168" y="994717"/>
            <a:ext cx="12253595" cy="9429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000" spc="15" dirty="0"/>
              <a:t>Generating </a:t>
            </a:r>
            <a:r>
              <a:rPr sz="6000" spc="-525" dirty="0"/>
              <a:t>a </a:t>
            </a:r>
            <a:r>
              <a:rPr sz="6000" spc="-30" dirty="0"/>
              <a:t>solid</a:t>
            </a:r>
            <a:r>
              <a:rPr sz="6000" spc="-265" dirty="0"/>
              <a:t> </a:t>
            </a:r>
            <a:r>
              <a:rPr sz="6000" dirty="0"/>
              <a:t>reputation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1875168" y="2919067"/>
            <a:ext cx="14414500" cy="2697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88694">
              <a:lnSpc>
                <a:spcPct val="122400"/>
              </a:lnSpc>
              <a:spcBef>
                <a:spcPts val="95"/>
              </a:spcBef>
            </a:pPr>
            <a:r>
              <a:rPr sz="2800" spc="-130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800" spc="75" dirty="0">
                <a:solidFill>
                  <a:srgbClr val="FFFFFF"/>
                </a:solidFill>
                <a:latin typeface="Verdana"/>
                <a:cs typeface="Verdana"/>
              </a:rPr>
              <a:t>steps </a:t>
            </a:r>
            <a:r>
              <a:rPr sz="2800" spc="45" dirty="0">
                <a:solidFill>
                  <a:srgbClr val="FFFFFF"/>
                </a:solidFill>
                <a:latin typeface="Verdana"/>
                <a:cs typeface="Verdana"/>
              </a:rPr>
              <a:t>towards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growth</a:t>
            </a:r>
            <a:r>
              <a:rPr sz="295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,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one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of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2800" spc="5" dirty="0">
                <a:solidFill>
                  <a:srgbClr val="FFFFFF"/>
                </a:solidFill>
                <a:latin typeface="Verdana"/>
                <a:cs typeface="Verdana"/>
              </a:rPr>
              <a:t>most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important </a:t>
            </a:r>
            <a:r>
              <a:rPr sz="2800" spc="95" dirty="0">
                <a:solidFill>
                  <a:srgbClr val="FFFFFF"/>
                </a:solidFill>
                <a:latin typeface="Verdana"/>
                <a:cs typeface="Verdana"/>
              </a:rPr>
              <a:t>aspects 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is</a:t>
            </a:r>
            <a:r>
              <a:rPr sz="2800" spc="-48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70" dirty="0">
                <a:solidFill>
                  <a:srgbClr val="FFFFFF"/>
                </a:solidFill>
                <a:latin typeface="Verdana"/>
                <a:cs typeface="Verdana"/>
              </a:rPr>
              <a:t>sound 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customer</a:t>
            </a:r>
            <a:r>
              <a:rPr sz="28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45" dirty="0">
                <a:solidFill>
                  <a:srgbClr val="FFFFFF"/>
                </a:solidFill>
                <a:latin typeface="Verdana"/>
                <a:cs typeface="Verdana"/>
              </a:rPr>
              <a:t>reputation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Verdana"/>
              <a:cs typeface="Verdana"/>
            </a:endParaRPr>
          </a:p>
          <a:p>
            <a:pPr marL="12700" marR="5080">
              <a:lnSpc>
                <a:spcPct val="122400"/>
              </a:lnSpc>
            </a:pPr>
            <a:r>
              <a:rPr sz="2800" spc="110" dirty="0">
                <a:solidFill>
                  <a:srgbClr val="FFFFFF"/>
                </a:solidFill>
                <a:latin typeface="Verdana"/>
                <a:cs typeface="Verdana"/>
              </a:rPr>
              <a:t>Building </a:t>
            </a:r>
            <a:r>
              <a:rPr sz="2800" spc="15" dirty="0">
                <a:solidFill>
                  <a:srgbClr val="FFFFFF"/>
                </a:solidFill>
                <a:latin typeface="Verdana"/>
                <a:cs typeface="Verdana"/>
              </a:rPr>
              <a:t>trust 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2800" spc="-35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800" spc="100" dirty="0">
                <a:solidFill>
                  <a:srgbClr val="FFFFFF"/>
                </a:solidFill>
                <a:latin typeface="Verdana"/>
                <a:cs typeface="Verdana"/>
              </a:rPr>
              <a:t>products </a:t>
            </a:r>
            <a:r>
              <a:rPr sz="295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- </a:t>
            </a:r>
            <a:r>
              <a:rPr sz="2800" spc="5" dirty="0">
                <a:solidFill>
                  <a:srgbClr val="FFFFFF"/>
                </a:solidFill>
                <a:latin typeface="Verdana"/>
                <a:cs typeface="Verdana"/>
              </a:rPr>
              <a:t>as </a:t>
            </a:r>
            <a:r>
              <a:rPr sz="2800" spc="75" dirty="0">
                <a:solidFill>
                  <a:srgbClr val="FFFFFF"/>
                </a:solidFill>
                <a:latin typeface="Verdana"/>
                <a:cs typeface="Verdana"/>
              </a:rPr>
              <a:t>databases</a:t>
            </a:r>
            <a:r>
              <a:rPr sz="295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, </a:t>
            </a:r>
            <a:r>
              <a:rPr sz="2800" spc="75" dirty="0">
                <a:solidFill>
                  <a:srgbClr val="FFFFFF"/>
                </a:solidFill>
                <a:latin typeface="Verdana"/>
                <a:cs typeface="Verdana"/>
              </a:rPr>
              <a:t>consumables</a:t>
            </a:r>
            <a:r>
              <a:rPr sz="295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, </a:t>
            </a:r>
            <a:r>
              <a:rPr sz="2800" spc="90" dirty="0">
                <a:solidFill>
                  <a:srgbClr val="FFFFFF"/>
                </a:solidFill>
                <a:latin typeface="Verdana"/>
                <a:cs typeface="Verdana"/>
              </a:rPr>
              <a:t>clothing</a:t>
            </a:r>
            <a:r>
              <a:rPr sz="2950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, </a:t>
            </a:r>
            <a:r>
              <a:rPr sz="2800" spc="75" dirty="0">
                <a:solidFill>
                  <a:srgbClr val="FFFFFF"/>
                </a:solidFill>
                <a:latin typeface="Verdana"/>
                <a:cs typeface="Verdana"/>
              </a:rPr>
              <a:t>cars</a:t>
            </a:r>
            <a:r>
              <a:rPr sz="28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is  </a:t>
            </a:r>
            <a:r>
              <a:rPr sz="2800" spc="-60" dirty="0">
                <a:solidFill>
                  <a:srgbClr val="FFFFFF"/>
                </a:solidFill>
                <a:latin typeface="Verdana"/>
                <a:cs typeface="Verdana"/>
              </a:rPr>
              <a:t>key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2800" spc="80" dirty="0">
                <a:solidFill>
                  <a:srgbClr val="FFFFFF"/>
                </a:solidFill>
                <a:latin typeface="Verdana"/>
                <a:cs typeface="Verdana"/>
              </a:rPr>
              <a:t>building </a:t>
            </a:r>
            <a:r>
              <a:rPr sz="2800" spc="35" dirty="0">
                <a:solidFill>
                  <a:srgbClr val="FFFFFF"/>
                </a:solidFill>
                <a:latin typeface="Verdana"/>
                <a:cs typeface="Verdana"/>
              </a:rPr>
              <a:t>revenue 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in </a:t>
            </a:r>
            <a:r>
              <a:rPr sz="2800" spc="25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28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FFFFFF"/>
                </a:solidFill>
                <a:latin typeface="Verdana"/>
                <a:cs typeface="Verdana"/>
              </a:rPr>
              <a:t>future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28"/>
            <a:ext cx="1031240" cy="10286365"/>
          </a:xfrm>
          <a:custGeom>
            <a:avLst/>
            <a:gdLst/>
            <a:ahLst/>
            <a:cxnLst/>
            <a:rect l="l" t="t" r="r" b="b"/>
            <a:pathLst>
              <a:path w="1031240" h="10286365">
                <a:moveTo>
                  <a:pt x="0" y="0"/>
                </a:moveTo>
                <a:lnTo>
                  <a:pt x="1030747" y="0"/>
                </a:lnTo>
                <a:lnTo>
                  <a:pt x="1030747" y="10286145"/>
                </a:lnTo>
                <a:lnTo>
                  <a:pt x="0" y="10286145"/>
                </a:lnTo>
                <a:lnTo>
                  <a:pt x="0" y="0"/>
                </a:lnTo>
                <a:close/>
              </a:path>
            </a:pathLst>
          </a:custGeom>
          <a:solidFill>
            <a:srgbClr val="E90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  <a:tabLst>
                <a:tab pos="1017905" algn="l"/>
                <a:tab pos="1237615" algn="l"/>
              </a:tabLst>
            </a:pPr>
            <a:r>
              <a:rPr spc="-220" dirty="0"/>
              <a:t>T</a:t>
            </a:r>
            <a:r>
              <a:rPr spc="70" dirty="0"/>
              <a:t>M</a:t>
            </a:r>
            <a:r>
              <a:rPr spc="215" dirty="0"/>
              <a:t>O</a:t>
            </a:r>
            <a:r>
              <a:rPr spc="-120" dirty="0"/>
              <a:t>A</a:t>
            </a:r>
            <a:r>
              <a:rPr dirty="0"/>
              <a:t>	</a:t>
            </a:r>
            <a:r>
              <a:rPr spc="70" dirty="0"/>
              <a:t>|</a:t>
            </a:r>
            <a:r>
              <a:rPr dirty="0"/>
              <a:t>	</a:t>
            </a:r>
            <a:r>
              <a:rPr spc="330" dirty="0"/>
              <a:t>2</a:t>
            </a:r>
            <a:r>
              <a:rPr spc="195" dirty="0"/>
              <a:t>0</a:t>
            </a:r>
            <a:r>
              <a:rPr spc="330" dirty="0"/>
              <a:t>2</a:t>
            </a:r>
            <a:r>
              <a:rPr spc="5" dirty="0"/>
              <a:t>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864</Words>
  <Application>Microsoft Office PowerPoint</Application>
  <PresentationFormat>Custom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Lucida Sans Unicode</vt:lpstr>
      <vt:lpstr>Verdana</vt:lpstr>
      <vt:lpstr>Office Theme</vt:lpstr>
      <vt:lpstr>PowerPoint Presentation</vt:lpstr>
      <vt:lpstr>THURSDAY 12 NOVEMBER 2020</vt:lpstr>
      <vt:lpstr>Today's Discussion</vt:lpstr>
      <vt:lpstr>Intellectual property is something that you create using your mind</vt:lpstr>
      <vt:lpstr>INTELLECTUAL PROPERTY</vt:lpstr>
      <vt:lpstr>CAN YOU  FORMALLY  REGISTER</vt:lpstr>
      <vt:lpstr>Protecting Innovation</vt:lpstr>
      <vt:lpstr>Generating Reputation</vt:lpstr>
      <vt:lpstr>Generating a solid reputation</vt:lpstr>
      <vt:lpstr>A distinctive reputation</vt:lpstr>
      <vt:lpstr>Sources of Intellectual Property</vt:lpstr>
      <vt:lpstr>Registration - protecting your  brand reputation</vt:lpstr>
      <vt:lpstr>Maintaining protection for your  brand</vt:lpstr>
      <vt:lpstr>Maintaining protection for your brand</vt:lpstr>
      <vt:lpstr>Licensing</vt:lpstr>
      <vt:lpstr>PowerPoint Presentation</vt:lpstr>
      <vt:lpstr>Enforcement</vt:lpstr>
      <vt:lpstr>Get expert insight  and advice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12 NOVEMBER 2020</dc:title>
  <cp:lastModifiedBy>Candice Moss</cp:lastModifiedBy>
  <cp:revision>4</cp:revision>
  <dcterms:created xsi:type="dcterms:W3CDTF">2020-11-11T17:27:54Z</dcterms:created>
  <dcterms:modified xsi:type="dcterms:W3CDTF">2020-11-11T18:13:27Z</dcterms:modified>
</cp:coreProperties>
</file>